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33" r:id="rId2"/>
    <p:sldId id="257" r:id="rId3"/>
    <p:sldId id="343" r:id="rId4"/>
    <p:sldId id="419" r:id="rId5"/>
    <p:sldId id="397" r:id="rId6"/>
    <p:sldId id="414" r:id="rId7"/>
    <p:sldId id="426" r:id="rId8"/>
    <p:sldId id="405" r:id="rId9"/>
    <p:sldId id="415" r:id="rId10"/>
    <p:sldId id="425" r:id="rId11"/>
    <p:sldId id="423" r:id="rId12"/>
    <p:sldId id="435" r:id="rId13"/>
    <p:sldId id="436" r:id="rId14"/>
    <p:sldId id="416" r:id="rId15"/>
    <p:sldId id="421" r:id="rId16"/>
    <p:sldId id="410" r:id="rId17"/>
    <p:sldId id="409" r:id="rId18"/>
    <p:sldId id="408" r:id="rId19"/>
    <p:sldId id="412" r:id="rId20"/>
    <p:sldId id="437" r:id="rId21"/>
    <p:sldId id="438" r:id="rId22"/>
    <p:sldId id="428" r:id="rId23"/>
    <p:sldId id="418" r:id="rId24"/>
    <p:sldId id="400" r:id="rId25"/>
    <p:sldId id="434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2" autoAdjust="0"/>
    <p:restoredTop sz="95529" autoAdjust="0"/>
  </p:normalViewPr>
  <p:slideViewPr>
    <p:cSldViewPr snapToGrid="0" showGuides="1">
      <p:cViewPr varScale="1">
        <p:scale>
          <a:sx n="88" d="100"/>
          <a:sy n="88" d="100"/>
        </p:scale>
        <p:origin x="110" y="149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4D8FC-7DF1-493C-A031-ABC3DB23EA38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13A00-30E4-4322-8BBA-F7F3056BBC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903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244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4F5F5-4E64-3DFA-5797-32C227202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1E8F0-B3D2-E1BA-E13B-99CFBEC53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B30BE-EB13-4E1B-1EE2-3D6E8CC75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F79B-4B5E-61F8-F285-973B7F62B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44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22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237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267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5D36B-5A30-38F9-9ECA-9FA314F1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C0EA629-6E54-07F2-CA73-86707EE4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1E817A8-AD56-4E61-5AF9-5F82C3411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9F4961D-668A-0593-0CA9-DE730EED7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2203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6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49BA-D032-13D6-9183-4A40F338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0F62EBD-C43F-AF85-C4E4-3E0A7E49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6A32CE4-6016-6D6E-1B50-304AFB77E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85DCF31-6C73-D05A-914B-0D2BB99D4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23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24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460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576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ADE9-853D-D124-AF75-14762093A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FAB9BA-D551-68F8-0709-2FB93CF58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43A47C-8E46-96D6-2ECC-FE893B687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24529-CEB2-5B8A-0467-260376068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18208-C1BB-A561-D14D-F3AAB2D6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39DEA-1E4F-66AF-70FE-1DA9D7220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D15DCD-4590-10D5-ACB0-746217AE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80F3EE-3C91-410E-1B0E-B9E06BD8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16B70D9-B370-6F81-15A5-0B151CEA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0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DE480-0C80-8A0F-79AF-88881168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FFD02CA-D513-F824-1C55-CE9B140DE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4DA9B5E-8B5D-9DFD-90DA-44BD8986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524DA6C-A212-57BE-92F2-BE52F9CC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659B6D-5E6D-ED54-7BC3-3CDDEDF0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216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56FD10-1EFE-AE37-3A9A-C2459CAB8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37F406A-FCE4-F578-00D0-B196476AC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1A089A-780A-D8C0-0DF0-F27A63A6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C4A1967-42B0-2D29-F98F-BC18B7DA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C9FC73-F38A-FC43-6B64-46846099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047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9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0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6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3D758-1407-4F53-6440-4921739E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D9B6403-AFFA-C898-A02A-63BE0A10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50E80A-9273-FE2D-28D5-5073A2F6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174D516-9E25-4589-5C26-E5C91826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293FE1-D82B-7F39-DC54-1231DE72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05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1DB03-DC5E-A432-F62A-AD1A25DE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F3D7CE-D26C-47C9-F13B-626BEDCD5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351CD8-84F2-15B9-6D74-6E00E946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C7D39DC-0A3A-65F8-E576-0C339879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304F33C-0A11-6985-D606-78A760B1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71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B5910-3EC5-3863-767F-6E20476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EF623B-B824-285C-ABD9-64D401899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7E47CD0-0530-6EC6-1227-63721593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0626C2-34AC-6370-F471-6F772419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0F69851-01C0-C629-1B51-5F9B80DC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6BBB66-4EAF-5047-C78E-01D73BFA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35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0DAF6-9903-A2AE-C611-019A1084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AF57788-B293-01DA-6DD2-A8BE68B8B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B3029F0-A499-1483-F643-A08D9B301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D2E0591-5383-3B89-D02E-830F5822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52638EB-A727-8454-904D-9729F9701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7F0608D-CACD-4689-2D8D-94C99211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C98F89B-40DD-9EEE-4A29-FA27CB0B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2259A5F-5461-BF5B-9E68-C2B66635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53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283BB-F509-4341-4060-835C9DDF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AA8A560-65F2-3B6A-42E7-86EE311C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21C400B-CD4D-B9CF-4DBA-9C4ED86F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B4CEA28-B42E-E104-980C-F197AAA3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566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EB5045B-B49D-47A6-F20F-AF713272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674EC80-B635-A13B-5E12-FEE8F253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8991E3B-5A7A-164B-7F10-01E92671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8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DC61D-F4EC-8DA9-5DF4-9E55CC1F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AC799-C0D3-B860-2F29-8265DC8B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3B97C13-DF1D-176B-C787-BC0FFB14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3A899FD-8F65-013A-74B7-B32D0D74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0C09EB7-B841-05F5-3B57-B7379BEF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E524A27-4BB7-CB4E-FC23-69D8A64B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177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630C8-4D88-4AB7-4271-C49E5C74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721A757-DA7A-665C-EE95-9117A1930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31D8348-CB26-FC96-424C-562CDB389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7D7BE42-5859-EB1B-7848-2E61D835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318F9F4-47D9-94FA-C448-2D8588C6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7F3526-428B-C0CA-3142-17C4D92B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386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11FA812-6948-6472-09F8-FAEEC12A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41505FA-671F-D429-D30C-AB1342BD9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A37E6E-05C7-01F0-FC01-C26DC042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ED66-195A-4860-9B49-941668107FEF}" type="datetimeFigureOut">
              <a:rPr lang="pt-PT" smtClean="0"/>
              <a:t>17/06/2025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29B27D3-64D2-73E7-D420-215988685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5F5C9DA-1F01-8793-6237-1C5DB9A46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FF7B-3B37-4AA8-A6E7-F366A0FF5B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63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90C8B-AA79-E079-84F9-3A848D5AC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25E1A1C-C386-15CB-2945-C9D9FE4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5" y="1312364"/>
            <a:ext cx="4815705" cy="46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DCBE489F-3410-5416-E5FD-38B52E601C06}"/>
              </a:ext>
            </a:extLst>
          </p:cNvPr>
          <p:cNvSpPr/>
          <p:nvPr/>
        </p:nvSpPr>
        <p:spPr>
          <a:xfrm>
            <a:off x="685800" y="1751076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Cancro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Prostata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863178BA-A153-2FDD-F3F5-1F6B12BCB9F9}"/>
              </a:ext>
            </a:extLst>
          </p:cNvPr>
          <p:cNvSpPr/>
          <p:nvPr/>
        </p:nvSpPr>
        <p:spPr>
          <a:xfrm>
            <a:off x="685799" y="2008660"/>
            <a:ext cx="5575599" cy="1893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Segundo cancro mais comum nos homens. Segunda principal causa de morte relacionada com o cancro. É curável quando diagnosticado precocemente.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7408A4C2-FA2F-50EB-E6AE-57907D45416C}"/>
              </a:ext>
            </a:extLst>
          </p:cNvPr>
          <p:cNvSpPr/>
          <p:nvPr/>
        </p:nvSpPr>
        <p:spPr>
          <a:xfrm>
            <a:off x="685800" y="3079275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Hiperplasia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Benigna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C1AB1C57-A049-D373-AEA7-F2C0A5FCD14E}"/>
              </a:ext>
            </a:extLst>
          </p:cNvPr>
          <p:cNvSpPr/>
          <p:nvPr/>
        </p:nvSpPr>
        <p:spPr>
          <a:xfrm>
            <a:off x="698102" y="3429000"/>
            <a:ext cx="6155085" cy="914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partir dos 50 anos: A prevalência acelera significativamente. Idosos (60 anos ou mais): A hiperplasia benigna da próstata (HBP) torna-se quase universal em idades avançadas.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B05FEE94-E7F1-981E-42AA-3B7E339E18BD}"/>
              </a:ext>
            </a:extLst>
          </p:cNvPr>
          <p:cNvSpPr/>
          <p:nvPr/>
        </p:nvSpPr>
        <p:spPr>
          <a:xfrm>
            <a:off x="698102" y="4846186"/>
            <a:ext cx="239037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Prostatite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24B0D444-EABE-064B-3CA0-3331B47B94EC}"/>
              </a:ext>
            </a:extLst>
          </p:cNvPr>
          <p:cNvSpPr/>
          <p:nvPr/>
        </p:nvSpPr>
        <p:spPr>
          <a:xfrm>
            <a:off x="685800" y="5139477"/>
            <a:ext cx="6523522" cy="1048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Causa dor persistente e desconforto na região pélvica masculina. Afeta entre 8% a 16% dos homens a nível mundial. É mais comum em homens jovens.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50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21AC657-A0A9-5B88-77A2-A23BD282B281}"/>
              </a:ext>
            </a:extLst>
          </p:cNvPr>
          <p:cNvSpPr txBox="1"/>
          <p:nvPr/>
        </p:nvSpPr>
        <p:spPr>
          <a:xfrm>
            <a:off x="685800" y="1277217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Doenças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da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Prostata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20F0005-63C7-28BA-8DB2-D0AD947F4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32">
            <a:extLst>
              <a:ext uri="{FF2B5EF4-FFF2-40B4-BE49-F238E27FC236}">
                <a16:creationId xmlns:a16="http://schemas.microsoft.com/office/drawing/2014/main" id="{30ADA299-495A-B391-0205-E070CFAEA639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7BF487A-05E0-EFB0-2A5A-B48179785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2" name="TextBox 60">
            <a:extLst>
              <a:ext uri="{FF2B5EF4-FFF2-40B4-BE49-F238E27FC236}">
                <a16:creationId xmlns:a16="http://schemas.microsoft.com/office/drawing/2014/main" id="{46B8B0BC-8FD2-4F6C-8FC7-5C6A793B08C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3872717-CEE0-FA43-A797-17EB7E07FB9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DDAA304-F858-6FEC-977E-9FE9886E02B9}"/>
              </a:ext>
            </a:extLst>
          </p:cNvPr>
          <p:cNvSpPr txBox="1"/>
          <p:nvPr/>
        </p:nvSpPr>
        <p:spPr>
          <a:xfrm>
            <a:off x="820737" y="6333040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57074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685800" y="1928567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</a:rPr>
              <a:t>Disfunção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</a:rPr>
              <a:t>eréctil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685800" y="2248403"/>
            <a:ext cx="5410200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50% dos homens com mais de 40 anos experienciam disfunção erétil em algum momento das suas vidas.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pPr>
              <a:lnSpc>
                <a:spcPts val="250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685800" y="3289938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Ejaculação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Precoce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685800" y="3638594"/>
            <a:ext cx="5410200" cy="390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cada 4 homens sofre deste problema ao longo da vida.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8"/>
          <p:cNvSpPr/>
          <p:nvPr/>
        </p:nvSpPr>
        <p:spPr>
          <a:xfrm>
            <a:off x="685800" y="4368333"/>
            <a:ext cx="239037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Infertilidade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Masculina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9"/>
          <p:cNvSpPr/>
          <p:nvPr/>
        </p:nvSpPr>
        <p:spPr>
          <a:xfrm>
            <a:off x="685800" y="4742835"/>
            <a:ext cx="5410200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Está presente em metade dos casos de dificuldade em conseguir gravidez.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D4CE554-D564-757D-681F-DC5169CE06DD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Saude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Sexual </a:t>
            </a:r>
          </a:p>
        </p:txBody>
      </p:sp>
      <p:sp>
        <p:nvSpPr>
          <p:cNvPr id="13" name="TextBox 60">
            <a:extLst>
              <a:ext uri="{FF2B5EF4-FFF2-40B4-BE49-F238E27FC236}">
                <a16:creationId xmlns:a16="http://schemas.microsoft.com/office/drawing/2014/main" id="{3068727A-EB9F-6B1D-6319-77E85655015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008A826-B6AE-3092-BEAD-044C9DFF4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32">
            <a:extLst>
              <a:ext uri="{FF2B5EF4-FFF2-40B4-BE49-F238E27FC236}">
                <a16:creationId xmlns:a16="http://schemas.microsoft.com/office/drawing/2014/main" id="{E32D358A-B69C-C0F7-B020-666AC75F78B0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9C53273-E156-0625-7536-86224414C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9218" name="Picture 2" descr="Erectile Dysfunction (ED) | Steinberg Urology">
            <a:extLst>
              <a:ext uri="{FF2B5EF4-FFF2-40B4-BE49-F238E27FC236}">
                <a16:creationId xmlns:a16="http://schemas.microsoft.com/office/drawing/2014/main" id="{A81DF7AB-CC31-70A7-0FD7-BA499037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9455"/>
            <a:ext cx="5754414" cy="38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CF53FFFE-9D38-1019-F266-E1E7D20DD23B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D0E6E58-AE84-CB44-397F-CAB7D23DEA2B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02311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5F7CFA3-B03F-88DC-73E3-83D509890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id="{94422D8C-0C4F-C875-15EF-4DC131CE8823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909A93-6793-8E4C-6B69-AF2B03DC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5FAA17-AAD0-49B6-A16D-65DDCC64DF82}"/>
              </a:ext>
            </a:extLst>
          </p:cNvPr>
          <p:cNvSpPr txBox="1"/>
          <p:nvPr/>
        </p:nvSpPr>
        <p:spPr>
          <a:xfrm>
            <a:off x="820737" y="6166312"/>
            <a:ext cx="269137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Amancio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Oliveira – Urologist</a:t>
            </a: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C8037CF0-B5E7-B29C-6FDA-6AC576A4BB9E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AE3C053-2292-3114-65DD-7A5C438DF82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484BA3-71A5-5991-2F01-DB9460FF8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17" y="1312364"/>
            <a:ext cx="4531760" cy="4531760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884FE6A3-B58D-5B8B-508A-0BA1FBF3A3D4}"/>
              </a:ext>
            </a:extLst>
          </p:cNvPr>
          <p:cNvSpPr/>
          <p:nvPr/>
        </p:nvSpPr>
        <p:spPr>
          <a:xfrm>
            <a:off x="646076" y="1394113"/>
            <a:ext cx="5524500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Definição de Baixa Testosterona: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AUA &lt; 300ng/dL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 EAU &lt; 12 nmol/L</a:t>
            </a:r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Baixa Testosterona causa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Produção testicular (hipogonadismo primário)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Estimulação testicular (hipogonadismo secundário)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Disfunção do receptor</a:t>
            </a:r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Hipogonadismo de início tardio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sintomas persistentes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 baixa testosterona (idiopático).</a:t>
            </a:r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Sintomas de Baixa Testosterona: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Sexuais: Ejaculação e excitação, Baixa libido, Erecções matinais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Físicos: Diminuição da força física e da energia, </a:t>
            </a: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Psicológicos: Baixo humor e motivação, Fadiga, Baixa concentração.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E31E45C-8D63-CA9E-983F-1A8ED868BE33}"/>
              </a:ext>
            </a:extLst>
          </p:cNvPr>
          <p:cNvSpPr txBox="1"/>
          <p:nvPr/>
        </p:nvSpPr>
        <p:spPr>
          <a:xfrm>
            <a:off x="646076" y="1067675"/>
            <a:ext cx="615678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Testosterona e saúde hormonal no homem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</p:spTree>
    <p:extLst>
      <p:ext uri="{BB962C8B-B14F-4D97-AF65-F5344CB8AC3E}">
        <p14:creationId xmlns:p14="http://schemas.microsoft.com/office/powerpoint/2010/main" val="44390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B5D7-E2D2-9FB8-8CFD-CC30D1DA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BA2B14-B384-EA62-14AB-2297CB74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id="{DD9DA3A0-0623-619A-CE95-C39EBF77CA75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F94D44-5BE6-388C-FE7C-5EFE8689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15284-1F4A-9E75-4650-E5D319BA1E8C}"/>
              </a:ext>
            </a:extLst>
          </p:cNvPr>
          <p:cNvSpPr txBox="1"/>
          <p:nvPr/>
        </p:nvSpPr>
        <p:spPr>
          <a:xfrm>
            <a:off x="820737" y="6166312"/>
            <a:ext cx="269137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Amancio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Oliveira – Urologist</a:t>
            </a: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86867978-EE2A-9D0D-49CA-ED147E4CC3C1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6419F22-3425-5BAD-4595-455B031EB800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8659275D-E65A-A42C-1427-58019975013E}"/>
              </a:ext>
            </a:extLst>
          </p:cNvPr>
          <p:cNvSpPr/>
          <p:nvPr/>
        </p:nvSpPr>
        <p:spPr>
          <a:xfrm>
            <a:off x="646076" y="2192346"/>
            <a:ext cx="5806404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Tratamento para a testosterona baixa:</a:t>
            </a: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Não específico : 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Exercícios, Interrupção do uso de substâncias químicas 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(como fumar), Dieta e baixas calorias, Perda de peso, 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Tratamento da causa subjacente.</a:t>
            </a: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Específico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Melhoria da função cardíaca,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Reposição de testosterona,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Terapia com gonadotrofina (preservação da fertilidade).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87BBA77-B02F-FA42-580B-FF670A7CE17A}"/>
              </a:ext>
            </a:extLst>
          </p:cNvPr>
          <p:cNvSpPr txBox="1"/>
          <p:nvPr/>
        </p:nvSpPr>
        <p:spPr>
          <a:xfrm>
            <a:off x="646076" y="1171436"/>
            <a:ext cx="615678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Testosterona e saúde hormonal no homem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</p:txBody>
      </p:sp>
      <p:pic>
        <p:nvPicPr>
          <p:cNvPr id="2050" name="Picture 2" descr="Low testosterone symptoms: What are the early signs of low T?">
            <a:extLst>
              <a:ext uri="{FF2B5EF4-FFF2-40B4-BE49-F238E27FC236}">
                <a16:creationId xmlns:a16="http://schemas.microsoft.com/office/drawing/2014/main" id="{8AAB7274-05B1-CE30-C8F4-D07D0BFAA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8066"/>
          <a:stretch>
            <a:fillRect/>
          </a:stretch>
        </p:blipFill>
        <p:spPr bwMode="auto">
          <a:xfrm>
            <a:off x="6433286" y="1926384"/>
            <a:ext cx="4949417" cy="38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9A8A77-7D77-1CBA-B805-AB1434DAE581}"/>
              </a:ext>
            </a:extLst>
          </p:cNvPr>
          <p:cNvSpPr txBox="1"/>
          <p:nvPr/>
        </p:nvSpPr>
        <p:spPr>
          <a:xfrm>
            <a:off x="7278136" y="1926384"/>
            <a:ext cx="327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LOW TESTOSTERONE SYMPTOMS</a:t>
            </a:r>
          </a:p>
        </p:txBody>
      </p:sp>
    </p:spTree>
    <p:extLst>
      <p:ext uri="{BB962C8B-B14F-4D97-AF65-F5344CB8AC3E}">
        <p14:creationId xmlns:p14="http://schemas.microsoft.com/office/powerpoint/2010/main" val="294264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n Are 4X More Likely - Mental Health Quote Poster">
            <a:extLst>
              <a:ext uri="{FF2B5EF4-FFF2-40B4-BE49-F238E27FC236}">
                <a16:creationId xmlns:a16="http://schemas.microsoft.com/office/drawing/2014/main" id="{4FAB9277-6012-C39B-F2A3-C27624E9C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21571" r="16396" b="22631"/>
          <a:stretch>
            <a:fillRect/>
          </a:stretch>
        </p:blipFill>
        <p:spPr bwMode="auto">
          <a:xfrm>
            <a:off x="7931217" y="1367147"/>
            <a:ext cx="3456785" cy="38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16522"/>
            <a:ext cx="852190" cy="12685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92820" y="1981323"/>
            <a:ext cx="2574032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Estigma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Depressão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792820" y="2305698"/>
            <a:ext cx="6292401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Os homens muitas vezes hesitam em expressar o sofrimento emocional, atrasando o diagnóstico. A prevalência ao longo da vida é significativa entre os homens, atingindo cerca de 12% em alguns estudos.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448521"/>
            <a:ext cx="852190" cy="12685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92820" y="3473979"/>
            <a:ext cx="2242741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Risco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Suicidio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1792820" y="3800032"/>
            <a:ext cx="6138396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Regista-se aproximadamente 16 mortes por 100.000 homens, em comparação com 7 mortes por 100.000 mulheres.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902977"/>
            <a:ext cx="852190" cy="12685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92820" y="4936408"/>
            <a:ext cx="2242741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Dependência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Química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792820" y="5282325"/>
            <a:ext cx="5319217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Os homens apresentam uma taxa significativamente mais elevada de perturbações por uso de substâncias.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7114802" y="5282325"/>
            <a:ext cx="5031828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 saúde mental é muitas vezes negligenciada nos homens. Reconhecer os sintomas e procurar ajuda é fundamental.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F1CD5B4-23AA-4B64-F4C5-CAEB64A944AF}"/>
              </a:ext>
            </a:extLst>
          </p:cNvPr>
          <p:cNvSpPr txBox="1"/>
          <p:nvPr/>
        </p:nvSpPr>
        <p:spPr>
          <a:xfrm>
            <a:off x="685800" y="1133300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Saude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Mental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Masculina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: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Quebre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o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Silêncio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66386AF-9D75-BDB0-14E9-FE568A0782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32">
            <a:extLst>
              <a:ext uri="{FF2B5EF4-FFF2-40B4-BE49-F238E27FC236}">
                <a16:creationId xmlns:a16="http://schemas.microsoft.com/office/drawing/2014/main" id="{B0593698-A669-E6BB-E79F-0BC6C4C36BC7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E9E8665-C97F-808E-5E1D-16320AA10D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2" name="TextBox 60">
            <a:extLst>
              <a:ext uri="{FF2B5EF4-FFF2-40B4-BE49-F238E27FC236}">
                <a16:creationId xmlns:a16="http://schemas.microsoft.com/office/drawing/2014/main" id="{6BA2B819-0432-1ED9-886F-906CE5FEE7DC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AADEF6E-AAA0-3023-02E9-907073555D51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0C827BB-017B-C1B1-1AD4-A3036E153824}"/>
              </a:ext>
            </a:extLst>
          </p:cNvPr>
          <p:cNvSpPr txBox="1"/>
          <p:nvPr/>
        </p:nvSpPr>
        <p:spPr>
          <a:xfrm>
            <a:off x="829292" y="6446584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81673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897DF-49E4-41E9-F591-7B048E339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6EADED35-D340-51FE-CCB6-D9258DD8318F}"/>
              </a:ext>
            </a:extLst>
          </p:cNvPr>
          <p:cNvSpPr/>
          <p:nvPr/>
        </p:nvSpPr>
        <p:spPr>
          <a:xfrm>
            <a:off x="698104" y="1791981"/>
            <a:ext cx="5976794" cy="4498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que é a urologia?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Especialidade médica e cirúrgica que trata das doenças do aparelho urinário em homens e mulheres, bem como da saúde reprodutiva masculina.</a:t>
            </a:r>
          </a:p>
          <a:p>
            <a:endParaRPr lang="pt-B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urologista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diagnostica, trata e previne condições que afetam estes sistemas.</a:t>
            </a:r>
          </a:p>
          <a:p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áreas de atuação do urologista na saúde do homem: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Saúde da próstata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Função sexual masculina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Doenças do aparelho urinário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Urologia pediátrica (malformações congénitas, testículo não descido)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CB036-4234-1C62-5FBC-4ACC18CC9315}"/>
              </a:ext>
            </a:extLst>
          </p:cNvPr>
          <p:cNvSpPr txBox="1"/>
          <p:nvPr/>
        </p:nvSpPr>
        <p:spPr>
          <a:xfrm>
            <a:off x="698104" y="1024781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O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papel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do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urologista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na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Saude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Masculina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B143ED-2418-A821-6AD9-9855370D0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id="{DEF99359-57E9-CEBD-DC10-3F1E12E3F446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E2F326-86A4-294D-5389-1E6287311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16" name="TextBox 60">
            <a:extLst>
              <a:ext uri="{FF2B5EF4-FFF2-40B4-BE49-F238E27FC236}">
                <a16:creationId xmlns:a16="http://schemas.microsoft.com/office/drawing/2014/main" id="{7DD90B91-F687-B1BF-A590-C3521B0C85DA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5362" name="Picture 2" descr="Top 10 Urology Facts You Need to Know | Ironwood Urology">
            <a:extLst>
              <a:ext uri="{FF2B5EF4-FFF2-40B4-BE49-F238E27FC236}">
                <a16:creationId xmlns:a16="http://schemas.microsoft.com/office/drawing/2014/main" id="{243C753C-67A1-A9B4-C4FA-E4659C9F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98" y="1312364"/>
            <a:ext cx="5250402" cy="35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729D246A-701A-C025-8957-40A8FD6DFF85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4422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135925"/>
            <a:ext cx="6534807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Detetar malformações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PT" sz="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Identificar noctúria (incontinência urinária noturna)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PT" sz="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Diagnosticar infeções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altLang="pt-PT" sz="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Tratar urgências urológicas</a:t>
            </a:r>
            <a:endParaRPr lang="en-US" alt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pt-PT" sz="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110" y="1312364"/>
            <a:ext cx="3205579" cy="459696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F7E5950-8E80-A0B1-26D1-C0A2008C78FC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Papel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do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Urologista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nas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Crianças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169AF2-39AD-365C-9BED-65856058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2">
            <a:extLst>
              <a:ext uri="{FF2B5EF4-FFF2-40B4-BE49-F238E27FC236}">
                <a16:creationId xmlns:a16="http://schemas.microsoft.com/office/drawing/2014/main" id="{6642802F-299A-6021-BB70-E05C7EB31C3E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DE48B39B-53B2-DA21-418E-ACDECBD1C4EA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E84A602-2E3D-835C-0E59-0AEBCE2D5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77FA037D-3EA3-65EC-9350-4A9D49278D0F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719829527"/>
      </p:ext>
    </p:extLst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5767552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Doenças renais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Distúrbios da bexiga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Problemas da próstata (exame retal, teste PSA, etc.)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Doenças testiculares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Disfunção erétil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Problemas de fertilidade</a:t>
            </a:r>
            <a:endParaRPr lang="pt-PT" sz="2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352" y="1394113"/>
            <a:ext cx="2876757" cy="431513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449DB4C-317B-3ADE-9ACD-7C31A254C421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O Papel do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urologista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na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vida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adulta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C7D8EA1-0893-1BAC-6874-4C14AB900A65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964455028"/>
      </p:ext>
    </p:extLst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530403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PT" altLang="pt-PT" sz="22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4" name="Picture 2" descr="Urology in Men's Health | Prostate Health - Healix Hospitals">
            <a:extLst>
              <a:ext uri="{FF2B5EF4-FFF2-40B4-BE49-F238E27FC236}">
                <a16:creationId xmlns:a16="http://schemas.microsoft.com/office/drawing/2014/main" id="{EF05EB47-3103-12EB-7C15-B3E37371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80" y="1362404"/>
            <a:ext cx="5048670" cy="28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341356"/>
            <a:ext cx="5964837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5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Procure cuidados imediatos em caso de:</a:t>
            </a:r>
          </a:p>
          <a:p>
            <a:pPr>
              <a:lnSpc>
                <a:spcPts val="2650"/>
              </a:lnSpc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ea typeface="Nobile" pitchFamily="34" charset="-122"/>
              <a:cs typeface="Nobile" pitchFamily="34" charset="-120"/>
            </a:endParaRPr>
          </a:p>
          <a:p>
            <a:pPr marL="342900" indent="-342900">
              <a:lnSpc>
                <a:spcPts val="265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Presença de sangue na urina</a:t>
            </a:r>
          </a:p>
          <a:p>
            <a:pPr marL="342900" indent="-342900">
              <a:lnSpc>
                <a:spcPts val="265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Dor intensa (cálculos renais, dor testicular, entre outros)</a:t>
            </a:r>
          </a:p>
          <a:p>
            <a:pPr marL="342900" indent="-342900">
              <a:lnSpc>
                <a:spcPts val="265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Retenção urinária (incapacidade de urinar)</a:t>
            </a:r>
          </a:p>
          <a:p>
            <a:pPr>
              <a:lnSpc>
                <a:spcPts val="2650"/>
              </a:lnSpc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265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Nunca adie a procura de ajuda médica nestas situações.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265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Nobile" pitchFamily="34" charset="-122"/>
              <a:cs typeface="Nobile" pitchFamily="34" charset="-12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9ECA95C-B367-F9F6-B25D-038504E28C25}"/>
              </a:ext>
            </a:extLst>
          </p:cNvPr>
          <p:cNvSpPr txBox="1"/>
          <p:nvPr/>
        </p:nvSpPr>
        <p:spPr>
          <a:xfrm>
            <a:off x="685800" y="1312364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Quando consultar um urologista com urgência: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B98C407-E4E2-895B-E301-E460BEA9ABB6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67359278"/>
      </p:ext>
    </p:extLst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26856"/>
            <a:ext cx="530403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que é um check-up de saúde?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Porque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é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importante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Quando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é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deve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feito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?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F26A7B1-7320-7A56-03AC-9C80A1C84412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Entendendo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Check up’s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médicos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 </a:t>
            </a:r>
          </a:p>
        </p:txBody>
      </p:sp>
      <p:pic>
        <p:nvPicPr>
          <p:cNvPr id="14338" name="Picture 2" descr="Ready for your routine medical checkup? - Harvard Health">
            <a:extLst>
              <a:ext uri="{FF2B5EF4-FFF2-40B4-BE49-F238E27FC236}">
                <a16:creationId xmlns:a16="http://schemas.microsoft.com/office/drawing/2014/main" id="{19B624EE-8D66-E504-958D-315B7FF7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5211"/>
            <a:ext cx="52387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C44A616-97DC-395C-3D76-AD5D848E6472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547054254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519681">
            <a:off x="3406865" y="1539615"/>
            <a:ext cx="12381193" cy="6350520"/>
          </a:xfrm>
          <a:custGeom>
            <a:avLst/>
            <a:gdLst/>
            <a:ahLst/>
            <a:cxnLst/>
            <a:rect l="l" t="t" r="r" b="b"/>
            <a:pathLst>
              <a:path w="18571789" h="9525780">
                <a:moveTo>
                  <a:pt x="0" y="0"/>
                </a:moveTo>
                <a:lnTo>
                  <a:pt x="18571789" y="0"/>
                </a:lnTo>
                <a:lnTo>
                  <a:pt x="18571789" y="9525781"/>
                </a:lnTo>
                <a:lnTo>
                  <a:pt x="0" y="952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07148">
            <a:off x="-2572623" y="-3460008"/>
            <a:ext cx="12381193" cy="6350520"/>
          </a:xfrm>
          <a:custGeom>
            <a:avLst/>
            <a:gdLst/>
            <a:ahLst/>
            <a:cxnLst/>
            <a:rect l="l" t="t" r="r" b="b"/>
            <a:pathLst>
              <a:path w="18571789" h="9525780">
                <a:moveTo>
                  <a:pt x="0" y="0"/>
                </a:moveTo>
                <a:lnTo>
                  <a:pt x="18571789" y="0"/>
                </a:lnTo>
                <a:lnTo>
                  <a:pt x="18571789" y="9525780"/>
                </a:lnTo>
                <a:lnTo>
                  <a:pt x="0" y="952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054157" y="733563"/>
            <a:ext cx="2852925" cy="523297"/>
            <a:chOff x="0" y="0"/>
            <a:chExt cx="863729" cy="206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3729" cy="206735"/>
            </a:xfrm>
            <a:custGeom>
              <a:avLst/>
              <a:gdLst/>
              <a:ahLst/>
              <a:cxnLst/>
              <a:rect l="l" t="t" r="r" b="b"/>
              <a:pathLst>
                <a:path w="863729" h="206735">
                  <a:moveTo>
                    <a:pt x="103367" y="0"/>
                  </a:moveTo>
                  <a:lnTo>
                    <a:pt x="760362" y="0"/>
                  </a:lnTo>
                  <a:cubicBezTo>
                    <a:pt x="787776" y="0"/>
                    <a:pt x="814068" y="10890"/>
                    <a:pt x="833453" y="30276"/>
                  </a:cubicBezTo>
                  <a:cubicBezTo>
                    <a:pt x="852838" y="49661"/>
                    <a:pt x="863729" y="75953"/>
                    <a:pt x="863729" y="103367"/>
                  </a:cubicBezTo>
                  <a:lnTo>
                    <a:pt x="863729" y="103367"/>
                  </a:lnTo>
                  <a:cubicBezTo>
                    <a:pt x="863729" y="130782"/>
                    <a:pt x="852838" y="157074"/>
                    <a:pt x="833453" y="176459"/>
                  </a:cubicBezTo>
                  <a:cubicBezTo>
                    <a:pt x="814068" y="195844"/>
                    <a:pt x="787776" y="206735"/>
                    <a:pt x="76036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3729" cy="2448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91252" y="926735"/>
            <a:ext cx="160574" cy="1605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85325" y="1821550"/>
            <a:ext cx="1274115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A SAÚDE MASCULINA IMPORTA</a:t>
            </a:r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:</a:t>
            </a:r>
          </a:p>
          <a:p>
            <a:pPr algn="l"/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Passos simples para </a:t>
            </a:r>
            <a:r>
              <a:rPr lang="en-GB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uma</a:t>
            </a: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 </a:t>
            </a:r>
            <a:r>
              <a:rPr lang="en-GB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vida</a:t>
            </a: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 </a:t>
            </a:r>
            <a:r>
              <a:rPr lang="en-GB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mais</a:t>
            </a: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 </a:t>
            </a:r>
          </a:p>
          <a:p>
            <a:pPr algn="l"/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forte e </a:t>
            </a:r>
            <a:r>
              <a:rPr lang="en-GB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saudável</a:t>
            </a:r>
            <a:endParaRPr lang="en-GB" sz="48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eue Haas Grotesk Text Pro" panose="020B05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66880" y="906293"/>
            <a:ext cx="2540203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2051" y="766367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54500" y="5742884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0B0F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Website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5800" y="5742884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0B0F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Contact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5800" y="5967731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+258 84 788 0055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54500" y="5967731"/>
            <a:ext cx="2474913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www.wellness-corporate.com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A6C296-738D-F53A-66FD-87F0ED13C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8" y="564684"/>
            <a:ext cx="765639" cy="7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37DE5A8-5FB0-8E46-1191-D8407059D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03" y="4754292"/>
            <a:ext cx="2982130" cy="15933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B8CA356-ADEE-9204-BE1E-28E937A8E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id="{8910CB42-FAAB-EB3E-BDE6-110692FA542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D1C719-606E-8CD6-CD33-9073DD17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73F6EA4-A308-A24F-5EDA-30D64DECE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07866"/>
              </p:ext>
            </p:extLst>
          </p:nvPr>
        </p:nvGraphicFramePr>
        <p:xfrm>
          <a:off x="685799" y="1681696"/>
          <a:ext cx="11078111" cy="5372647"/>
        </p:xfrm>
        <a:graphic>
          <a:graphicData uri="http://schemas.openxmlformats.org/drawingml/2006/table">
            <a:tbl>
              <a:tblPr/>
              <a:tblGrid>
                <a:gridCol w="2651029">
                  <a:extLst>
                    <a:ext uri="{9D8B030D-6E8A-4147-A177-3AD203B41FA5}">
                      <a16:colId xmlns:a16="http://schemas.microsoft.com/office/drawing/2014/main" val="1926258026"/>
                    </a:ext>
                  </a:extLst>
                </a:gridCol>
                <a:gridCol w="2776296">
                  <a:extLst>
                    <a:ext uri="{9D8B030D-6E8A-4147-A177-3AD203B41FA5}">
                      <a16:colId xmlns:a16="http://schemas.microsoft.com/office/drawing/2014/main" val="3428682475"/>
                    </a:ext>
                  </a:extLst>
                </a:gridCol>
                <a:gridCol w="2804845">
                  <a:extLst>
                    <a:ext uri="{9D8B030D-6E8A-4147-A177-3AD203B41FA5}">
                      <a16:colId xmlns:a16="http://schemas.microsoft.com/office/drawing/2014/main" val="2135441505"/>
                    </a:ext>
                  </a:extLst>
                </a:gridCol>
                <a:gridCol w="2845941">
                  <a:extLst>
                    <a:ext uri="{9D8B030D-6E8A-4147-A177-3AD203B41FA5}">
                      <a16:colId xmlns:a16="http://schemas.microsoft.com/office/drawing/2014/main" val="3786877400"/>
                    </a:ext>
                  </a:extLst>
                </a:gridCol>
              </a:tblGrid>
              <a:tr h="23113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Infância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</a:t>
                      </a:r>
                      <a:r>
                        <a:rPr lang="pt-PT" sz="2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-exame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pt-PT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2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32302"/>
                  </a:ext>
                </a:extLst>
              </a:tr>
              <a:tr h="4145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Pais conscientes devem procurar ajuda para a dor testicular aguda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Crescimento: altura, peso, gráficos de crescimento.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Hemograma completo</a:t>
                      </a:r>
                    </a:p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Perfis</a:t>
                      </a:r>
                      <a:r>
                        <a:rPr lang="pt-P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lipídicos em caso de excesso de peso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11165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Vacinação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Perturbações da diferenciação sexual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33133"/>
                  </a:ext>
                </a:extLst>
              </a:tr>
              <a:tr h="67029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progresso escolar lento pode sugerir problemas de visão ou problemas alimentares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Confirme se ambos os testículos estão presentes no escroto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160341"/>
                  </a:ext>
                </a:extLst>
              </a:tr>
              <a:tr h="4545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Exames gerais: olhos, visão, audição, coluna vertebral, marcha, coração, saúde oral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32597"/>
                  </a:ext>
                </a:extLst>
              </a:tr>
              <a:tr h="4145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</a:t>
                      </a:r>
                      <a:r>
                        <a:rPr lang="pt-PT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aos 40s anos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Exames</a:t>
                      </a:r>
                      <a:r>
                        <a:rPr lang="pt-P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testiculares mensais/regulares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Pressão</a:t>
                      </a:r>
                      <a:r>
                        <a:rPr lang="pt-P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Arterial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PSA anual para o cancro da próstata a partir dos 35 anos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73174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Glicemia</a:t>
                      </a:r>
                      <a:r>
                        <a:rPr lang="pt-P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 Jejum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Colesterol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sangue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HDL e LDL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16383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</a:t>
                      </a:r>
                      <a:r>
                        <a:rPr lang="pt-P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PT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Proteinas</a:t>
                      </a:r>
                      <a:r>
                        <a:rPr lang="pt-P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 Urina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Rastreio da diabetes se os fatores de risco estiverem presentes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3856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único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30477"/>
                  </a:ext>
                </a:extLst>
              </a:tr>
              <a:tr h="2311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 de VIH e sífilis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765577"/>
                  </a:ext>
                </a:extLst>
              </a:tr>
              <a:tr h="2234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40+ anos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Exames</a:t>
                      </a:r>
                      <a:r>
                        <a:rPr lang="pt-P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mamários </a:t>
                      </a:r>
                      <a:r>
                        <a:rPr lang="pt-PT" sz="14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refulares</a:t>
                      </a:r>
                      <a:r>
                        <a:rPr lang="pt-P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/mensais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Pressão arterial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PSA para o cancro da próstata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2305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Glicemia em jejum de 3 em 3 anos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Closterol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sangue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HDL e LDL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37606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da proteína na urina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Funções do fígado e dos rins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761390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 retal digital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 de HbA1c para diabetes de 3 em 3 anos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844614"/>
                  </a:ext>
                </a:extLst>
              </a:tr>
              <a:tr h="2311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Testes da tiroide/Níveis de vitamina D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298268"/>
                  </a:ext>
                </a:extLst>
              </a:tr>
            </a:tbl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2AB49DE8-9AEB-CD64-0B34-43D749AE4D02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Prevenção e exames de rotina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</p:spTree>
    <p:extLst>
      <p:ext uri="{BB962C8B-B14F-4D97-AF65-F5344CB8AC3E}">
        <p14:creationId xmlns:p14="http://schemas.microsoft.com/office/powerpoint/2010/main" val="360764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F476-7D6B-41F9-5718-C9EF0425E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D6805735-C669-25D4-1DE6-D6BFEB2678E5}"/>
              </a:ext>
            </a:extLst>
          </p:cNvPr>
          <p:cNvSpPr txBox="1"/>
          <p:nvPr/>
        </p:nvSpPr>
        <p:spPr>
          <a:xfrm>
            <a:off x="685800" y="2026856"/>
            <a:ext cx="5304034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Outros exames: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Colonoscopias a partir dos 45 anos, de 5 em 5 anos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Exames mais recentes: sangue oculto nas fezes e ADN nas fezes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Exame dentário semestral.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Exame oftalmológico de 2 em 2 anos.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 teste vitalício para a hepatite C.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Rastreio de cancro de pulmão: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Idade entre os 50 e os 80 anos 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História de 20 maços/ano 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Fuma atualmente ou deixou de fumar nos últimos 15 anos.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967A1552-A030-C65F-61D7-9E60B40E9260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66C7964-8E1A-F016-D0EE-7F55A9FF5B88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DA27878-CCFE-EA04-BBE3-266C7B0F04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28645393-8CC0-DB36-B85C-F66852F01D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5398F293-8716-AAC3-987C-C876CF408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CC1D35A4-5C85-C10A-ABF3-D108E5976FF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0BFCF5D3-5F13-46AA-DBD2-54587AB4F83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23E83D-B4F9-F783-57F6-E1C5E958B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335D99E-C559-6F12-D4AE-341C46961D75}"/>
              </a:ext>
            </a:extLst>
          </p:cNvPr>
          <p:cNvSpPr txBox="1"/>
          <p:nvPr/>
        </p:nvSpPr>
        <p:spPr>
          <a:xfrm>
            <a:off x="820737" y="6166312"/>
            <a:ext cx="269137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Amancio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Oliveira – Urologist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0BF2C40-F414-AE01-26AB-7CDB504B17B7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Prevenção e exames de rotina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FC6877B8-7EC7-8E27-1277-D2AF16CDCD5B}"/>
              </a:ext>
            </a:extLst>
          </p:cNvPr>
          <p:cNvSpPr txBox="1"/>
          <p:nvPr/>
        </p:nvSpPr>
        <p:spPr>
          <a:xfrm>
            <a:off x="6202166" y="2018098"/>
            <a:ext cx="5304034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Rastreio da osteoporose apenas se existirem fatores de risco: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Uso prolongado de esteróides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Baixo peso corporal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Tabagismo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Consumo excessivo de álcool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Fratura após os 50 anos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Rastreio de cancro de pele: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Verifique anualmente se: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Cancro de pele prévio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Histórico familiar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Imunocomprometimento, por exemplo, VIH positivo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Exposição ao sol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71967"/>
      </p:ext>
    </p:extLst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2303066"/>
            <a:ext cx="823318" cy="9879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46534" y="2099951"/>
            <a:ext cx="2765128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Alimentação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saudável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646534" y="2385324"/>
            <a:ext cx="5397203" cy="560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porções de frutas e legumes por dia:Dê prioridade</a:t>
            </a:r>
          </a:p>
          <a:p>
            <a:pPr>
              <a:lnSpc>
                <a:spcPts val="2042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alimentos naturais como cenoura, tomate, espinafre,</a:t>
            </a:r>
          </a:p>
          <a:p>
            <a:pPr>
              <a:lnSpc>
                <a:spcPts val="2042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manga, entre outros. Inclua também fontes de proteína</a:t>
            </a:r>
          </a:p>
          <a:p>
            <a:pPr>
              <a:lnSpc>
                <a:spcPts val="2042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magra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3290987"/>
            <a:ext cx="823318" cy="9879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46534" y="3439635"/>
            <a:ext cx="1937246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Atividade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fisica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regular</a:t>
            </a:r>
          </a:p>
        </p:txBody>
      </p:sp>
      <p:sp>
        <p:nvSpPr>
          <p:cNvPr id="9" name="Text 4"/>
          <p:cNvSpPr/>
          <p:nvPr/>
        </p:nvSpPr>
        <p:spPr>
          <a:xfrm>
            <a:off x="1646534" y="3718364"/>
            <a:ext cx="5397203" cy="263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150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minutos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por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semana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pelo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menos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30 minutes </a:t>
            </a:r>
          </a:p>
          <a:p>
            <a:pPr>
              <a:lnSpc>
                <a:spcPts val="2042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por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dia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uma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combinação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de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exercicios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..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3" y="4278908"/>
            <a:ext cx="823318" cy="9879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46534" y="4346890"/>
            <a:ext cx="1937246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Rotina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sono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646534" y="4612378"/>
            <a:ext cx="5397203" cy="777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Procure dormir entre 7 a 9 horas de sono de qualidade</a:t>
            </a:r>
          </a:p>
          <a:p>
            <a:pPr>
              <a:lnSpc>
                <a:spcPts val="2042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noite. Tente manter um horário de sono regular.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3" y="5266830"/>
            <a:ext cx="823318" cy="98792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46534" y="5249606"/>
            <a:ext cx="2607965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Check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Up’s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regulares e exames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8"/>
          <p:cNvSpPr/>
          <p:nvPr/>
        </p:nvSpPr>
        <p:spPr>
          <a:xfrm>
            <a:off x="1646535" y="5693967"/>
            <a:ext cx="5397203" cy="263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endParaRPr lang="en-US" sz="1292" dirty="0">
              <a:latin typeface="Quattrocento" panose="0202050203000000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DA6FF-E71C-963F-DD82-B199EA96BD88}"/>
              </a:ext>
            </a:extLst>
          </p:cNvPr>
          <p:cNvSpPr txBox="1"/>
          <p:nvPr/>
        </p:nvSpPr>
        <p:spPr>
          <a:xfrm>
            <a:off x="1559389" y="5513058"/>
            <a:ext cx="609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Rastreio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prevenção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precoce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são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pilares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saúde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masculina</a:t>
            </a:r>
            <a:endParaRPr lang="en-I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FC21C938-4A37-B7B5-86A0-56111C2EB15A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Ações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práticas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: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Adotando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hábitos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saudáveis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B14DDCF8-4100-8984-AC1D-656FD4D807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32">
            <a:extLst>
              <a:ext uri="{FF2B5EF4-FFF2-40B4-BE49-F238E27FC236}">
                <a16:creationId xmlns:a16="http://schemas.microsoft.com/office/drawing/2014/main" id="{74993390-81B9-7AFF-97CF-0DDC0B7A5A88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A6D93E85-AFBB-07FD-C489-8E8959298CC1}"/>
              </a:ext>
            </a:extLst>
          </p:cNvPr>
          <p:cNvSpPr txBox="1"/>
          <p:nvPr/>
        </p:nvSpPr>
        <p:spPr>
          <a:xfrm>
            <a:off x="8327052" y="6302562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480B24E-2F51-A6D4-51CE-F5C0E964D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8192" name="Picture 2" descr="Men's Health and Wellness in Omaha, Nebraska • Strictly Business | Omaha">
            <a:extLst>
              <a:ext uri="{FF2B5EF4-FFF2-40B4-BE49-F238E27FC236}">
                <a16:creationId xmlns:a16="http://schemas.microsoft.com/office/drawing/2014/main" id="{04F3F83F-839D-FC91-7021-F2D8566A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8" y="1474675"/>
            <a:ext cx="3698114" cy="43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tângulo 8192">
            <a:extLst>
              <a:ext uri="{FF2B5EF4-FFF2-40B4-BE49-F238E27FC236}">
                <a16:creationId xmlns:a16="http://schemas.microsoft.com/office/drawing/2014/main" id="{68B933FF-0343-730F-EA43-00B6C4B69B07}"/>
              </a:ext>
            </a:extLst>
          </p:cNvPr>
          <p:cNvSpPr/>
          <p:nvPr/>
        </p:nvSpPr>
        <p:spPr>
          <a:xfrm>
            <a:off x="10573407" y="6501143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1FC3120-635C-BF27-2785-742FF7359DC9}"/>
              </a:ext>
            </a:extLst>
          </p:cNvPr>
          <p:cNvSpPr txBox="1"/>
          <p:nvPr/>
        </p:nvSpPr>
        <p:spPr>
          <a:xfrm>
            <a:off x="858264" y="6486810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2937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595015" y="1697137"/>
            <a:ext cx="6429970" cy="3542903"/>
          </a:xfrm>
          <a:prstGeom prst="roundRect">
            <a:avLst>
              <a:gd name="adj" fmla="val 719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01365" y="1703487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771327" y="1811834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Cardiovascular</a:t>
            </a:r>
            <a:r>
              <a:rPr lang="en-US" sz="20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: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3983137" y="1811834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Alimentação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saudável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exercício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físico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, evite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fumar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,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595015" y="2403378"/>
            <a:ext cx="6417270" cy="48855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771327" y="2539307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Cancro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Masculino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4003279" y="2403378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Rastreios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regulares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e </a:t>
            </a:r>
          </a:p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auto-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exames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Montserrat" pitchFamily="34" charset="-122"/>
              <a:cs typeface="Montserrat" pitchFamily="34" charset="-12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01365" y="2952453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IN" sz="2000" dirty="0"/>
          </a:p>
        </p:txBody>
      </p:sp>
      <p:sp>
        <p:nvSpPr>
          <p:cNvPr id="12" name="Text 9"/>
          <p:cNvSpPr/>
          <p:nvPr/>
        </p:nvSpPr>
        <p:spPr>
          <a:xfrm>
            <a:off x="771327" y="3060800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Saude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Mental </a:t>
            </a:r>
          </a:p>
        </p:txBody>
      </p:sp>
      <p:sp>
        <p:nvSpPr>
          <p:cNvPr id="13" name="Text 10"/>
          <p:cNvSpPr/>
          <p:nvPr/>
        </p:nvSpPr>
        <p:spPr>
          <a:xfrm>
            <a:off x="3983137" y="3060799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</a:rPr>
              <a:t>Procure 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</a:rPr>
              <a:t>fale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</a:rPr>
              <a:t> com um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</a:rPr>
              <a:t>profissional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01365" y="3712865"/>
            <a:ext cx="6417270" cy="76041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771327" y="3821212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</a:rPr>
              <a:t>Prevenção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</a:rPr>
              <a:t>Geral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3983137" y="3821212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Estilo de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vida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saudável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bom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descanso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01365" y="4473278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771327" y="4581625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</a:rPr>
              <a:t>Follow up Medico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3983137" y="4581624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Visitas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anuais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testagens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rotineiras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5015" y="5431234"/>
            <a:ext cx="6429970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 saúde do homem é um investimento pessoal. Cada ação conta para uma vida plena. Comece a cuidar de si hoje.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DF1FF0A3-7298-D7B0-A63F-F6833AD91EA3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Resumo: Tome uma atitude pela sua saúde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95F2987-A4A5-C12D-3FC0-FDF36813F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32">
            <a:extLst>
              <a:ext uri="{FF2B5EF4-FFF2-40B4-BE49-F238E27FC236}">
                <a16:creationId xmlns:a16="http://schemas.microsoft.com/office/drawing/2014/main" id="{9BF0353E-CEAE-E2FE-F8FD-D17B83E1ADB1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27" name="TextBox 60">
            <a:extLst>
              <a:ext uri="{FF2B5EF4-FFF2-40B4-BE49-F238E27FC236}">
                <a16:creationId xmlns:a16="http://schemas.microsoft.com/office/drawing/2014/main" id="{0FA067FA-707E-7BE4-0EC8-531709A7F2E8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6A040299-4966-4EEA-0ECB-7F926354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7170" name="Picture 2" descr="Men's Health and Wellness in Omaha, Nebraska • Strictly Business | Omaha">
            <a:extLst>
              <a:ext uri="{FF2B5EF4-FFF2-40B4-BE49-F238E27FC236}">
                <a16:creationId xmlns:a16="http://schemas.microsoft.com/office/drawing/2014/main" id="{8446F0ED-A1B9-0E6A-2D31-5A1312A6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8" y="1474675"/>
            <a:ext cx="3698114" cy="43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8A622756-C507-824A-C5B3-9528236DC52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E946C4A-7196-5C95-442A-34FB6C257242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8846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F1C30-8C91-7C5C-4723-E8BF92B76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032BD2F3-C87F-020C-3675-D204AAC72F3F}"/>
              </a:ext>
            </a:extLst>
          </p:cNvPr>
          <p:cNvSpPr txBox="1"/>
          <p:nvPr/>
        </p:nvSpPr>
        <p:spPr>
          <a:xfrm>
            <a:off x="685800" y="2083348"/>
            <a:ext cx="530403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Se tiver questões por favor contacte um médico ou urologista próximo a si.</a:t>
            </a:r>
            <a:endParaRPr kumimoji="0" lang="pt-PT" altLang="pt-PT" sz="22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C7F4CB85-FC38-67AD-0340-339C315CC98F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EE28673-B982-6486-9D86-7F6BFB5505E7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08F76E6-FA16-7162-BE12-C55B5AF3A1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523FE99-2550-8E82-E3F1-CCB87F9908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63EA6575-582C-0456-778C-928876E8F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3470855B-A177-EF37-9678-8907C66676CA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57FA002E-A823-F0F7-31E9-AD8E13C4DD94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B8B533-065A-AAD7-3B5F-B62F220E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2050" name="Picture 2" descr="Blog – Primary care for men: Why it's so important to see a doctor (even  when you're not sick) | Main Line Health">
            <a:extLst>
              <a:ext uri="{FF2B5EF4-FFF2-40B4-BE49-F238E27FC236}">
                <a16:creationId xmlns:a16="http://schemas.microsoft.com/office/drawing/2014/main" id="{242CA906-5F60-1096-21FE-8A375F160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7"/>
          <a:stretch/>
        </p:blipFill>
        <p:spPr bwMode="auto">
          <a:xfrm>
            <a:off x="6096000" y="1987939"/>
            <a:ext cx="5815279" cy="31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DC9412B-48E1-4E46-9ECC-DFE012B23586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Questões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E8621DB-A512-62F4-26C6-D2E09407FEF0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374372387"/>
      </p:ext>
    </p:extLst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1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E5A2E-5EB1-6704-C88B-E9041EA4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80F39B4-47A5-9FF5-9AA9-CB4088021DF6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Quebre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o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silêncio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366171B0-D3C0-E156-FF12-3D394BE46E98}"/>
              </a:ext>
            </a:extLst>
          </p:cNvPr>
          <p:cNvSpPr txBox="1"/>
          <p:nvPr/>
        </p:nvSpPr>
        <p:spPr>
          <a:xfrm>
            <a:off x="685800" y="2083348"/>
            <a:ext cx="54102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verpass Light" pitchFamily="34" charset="-122"/>
                <a:cs typeface="Overpass Light" pitchFamily="34" charset="-120"/>
              </a:rPr>
              <a:t>Vamos mudar percepções e criar um ambiente onde a saúde dos homens seja uma prioridade, sem vergonha nem hesitação.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ea typeface="Overpass Light" pitchFamily="34" charset="-122"/>
              <a:cs typeface="Overpass Light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verpass Light" pitchFamily="34" charset="-122"/>
                <a:cs typeface="Overpass Light" pitchFamily="34" charset="-120"/>
              </a:rPr>
              <a:t>Descubra estratégias práticas e novas perspetivas para enfrentar esta questão crucial.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Overpass Light" pitchFamily="34" charset="-122"/>
              <a:cs typeface="Overpass Light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Overpass Light" pitchFamily="34" charset="-122"/>
              <a:cs typeface="Overpass Light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3FEDE1D-EFC1-C6B6-8AF0-AA4D26AD82CA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E655552-1C84-CE14-CA43-0DBF1BD1AB3E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7530DC8-0A17-6FFB-FDA4-3A0A536604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C644CCBC-6D4C-5DD7-7AC8-0DFA6C5574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4C557A08-A2A8-CB5E-F891-184989CAB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A0B14E3-6D2B-4250-EF3A-ABA051173181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A1D7390D-2945-2949-F07B-B5F4EEA05250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57D15B-9830-778E-131A-5D027276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19D68DA6-EBB6-3FDB-C2E3-0372B216D5BB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pic>
        <p:nvPicPr>
          <p:cNvPr id="2056" name="Picture 8" descr="Breaking The Silence: A Comprehensive Guide To Men's Health And Well-Being  2024 : BIGGZ, MR.: Amazon.com.au: Books">
            <a:extLst>
              <a:ext uri="{FF2B5EF4-FFF2-40B4-BE49-F238E27FC236}">
                <a16:creationId xmlns:a16="http://schemas.microsoft.com/office/drawing/2014/main" id="{6E9337D6-021A-7693-8E39-93AB75BB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4" y="1239610"/>
            <a:ext cx="3286871" cy="47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39527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98104" y="1845451"/>
            <a:ext cx="5741197" cy="3757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Em média, os homens vivem sete anos menos do 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que as mulheres (devido a fatores biológicos e comportamentais).</a:t>
            </a:r>
          </a:p>
          <a:p>
            <a:endParaRPr lang="pt-BR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Morrem mais frequentemente de doenças cardíacas em idades mais jovens.</a:t>
            </a:r>
          </a:p>
          <a:p>
            <a:endParaRPr lang="pt-BR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Ocupam os empregos mais perigosos.</a:t>
            </a:r>
          </a:p>
          <a:p>
            <a:endParaRPr lang="pt-BR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Têm taxas de suicídio mais elevadas do que as mulheres.</a:t>
            </a:r>
          </a:p>
          <a:p>
            <a:endParaRPr lang="pt-BR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As doenças crónicas são mais prevalentes.</a:t>
            </a:r>
          </a:p>
          <a:p>
            <a:endParaRPr lang="pt-BR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Procuram cuidados médicos com menos frequência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B3F5B-C0E0-AD94-F52B-A84A416A6397}"/>
              </a:ext>
            </a:extLst>
          </p:cNvPr>
          <p:cNvSpPr txBox="1"/>
          <p:nvPr/>
        </p:nvSpPr>
        <p:spPr>
          <a:xfrm>
            <a:off x="698104" y="1154647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Factos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sobre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a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Saude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Masculina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86E6E3-AC3A-27DB-F347-BC2EC0D8A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id="{59E144FA-A30D-F8E1-DBAE-69366E753213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F20DC6-1B60-373C-FECA-C3F33B38A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157A12C9-E0E9-F33B-6126-AFB2655D06D8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2E40B39-F965-9035-1816-8F55EBB483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44"/>
          <a:stretch>
            <a:fillRect/>
          </a:stretch>
        </p:blipFill>
        <p:spPr>
          <a:xfrm>
            <a:off x="6095999" y="1715585"/>
            <a:ext cx="6082685" cy="3344726"/>
          </a:xfrm>
          <a:prstGeom prst="rect">
            <a:avLst/>
          </a:prstGeom>
        </p:spPr>
      </p:pic>
      <p:sp>
        <p:nvSpPr>
          <p:cNvPr id="18" name="TextBox 60">
            <a:extLst>
              <a:ext uri="{FF2B5EF4-FFF2-40B4-BE49-F238E27FC236}">
                <a16:creationId xmlns:a16="http://schemas.microsoft.com/office/drawing/2014/main" id="{30EA904C-4720-3421-7332-ADEB79660D46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</p:spTree>
    <p:extLst>
      <p:ext uri="{BB962C8B-B14F-4D97-AF65-F5344CB8AC3E}">
        <p14:creationId xmlns:p14="http://schemas.microsoft.com/office/powerpoint/2010/main" val="381390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590797" y="2083348"/>
            <a:ext cx="5848503" cy="2431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Percepção de força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Medo do diagnóstico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Falta de tempo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Preocupações com a privacidade e constrangimento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Barreiras Culturais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B1EF4C0D-A804-BE73-601B-B6D7E95FFA02}"/>
              </a:ext>
            </a:extLst>
          </p:cNvPr>
          <p:cNvSpPr txBox="1"/>
          <p:nvPr/>
        </p:nvSpPr>
        <p:spPr>
          <a:xfrm>
            <a:off x="590798" y="1286075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Porque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os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homens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evitam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os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médicos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? </a:t>
            </a:r>
          </a:p>
        </p:txBody>
      </p:sp>
      <p:pic>
        <p:nvPicPr>
          <p:cNvPr id="3074" name="Picture 2" descr="Why Do Men Avoid Going to the Doctor? - InsideHook">
            <a:extLst>
              <a:ext uri="{FF2B5EF4-FFF2-40B4-BE49-F238E27FC236}">
                <a16:creationId xmlns:a16="http://schemas.microsoft.com/office/drawing/2014/main" id="{45F60571-43A2-FBD1-4705-EBC36AA7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74" y="1286075"/>
            <a:ext cx="5267826" cy="35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94226A9-6465-9CA3-2A89-FFA7146FF216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3191354991"/>
      </p:ext>
    </p:extLst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515729"/>
            <a:ext cx="657422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Deteção tardia de doenças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Agravamento de condições tratáveis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Impacto na família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Diminuição da qualidade de vida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Syne Bold" pitchFamily="34" charset="-122"/>
              <a:cs typeface="Syne Bold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Syne Bold" pitchFamily="34" charset="-122"/>
              <a:cs typeface="Syne Bold" pitchFamily="34" charset="-12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AE4820E-9038-8C3B-94E4-A7468C272351}"/>
              </a:ext>
            </a:extLst>
          </p:cNvPr>
          <p:cNvSpPr txBox="1"/>
          <p:nvPr/>
        </p:nvSpPr>
        <p:spPr>
          <a:xfrm>
            <a:off x="685800" y="1312364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Consequências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de nao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procurar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ajuda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médica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6B7FD9-2496-9E99-D570-3F6303D00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16386" name="Picture 2" descr="Why Men Avoid health care – And How to Help Them Get It - accessHealth News">
            <a:extLst>
              <a:ext uri="{FF2B5EF4-FFF2-40B4-BE49-F238E27FC236}">
                <a16:creationId xmlns:a16="http://schemas.microsoft.com/office/drawing/2014/main" id="{0DF7EE8B-CF33-A5F3-627B-6B738959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33" y="1312364"/>
            <a:ext cx="5288467" cy="28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73E21EA-C853-CF5E-D1A1-4F1BEF24700A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180329364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/>
          <p:nvPr/>
        </p:nvSpPr>
        <p:spPr>
          <a:xfrm>
            <a:off x="685800" y="2204949"/>
            <a:ext cx="5524500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Fatores genéticos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Obesidade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Doenças crónicas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Tabagismo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Consumo excessivo de álcool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Consumo de drogas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Estilo de vida sedentário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Ansiedade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Depressão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918699" y="198328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7" name="Imagem 1">
            <a:extLst>
              <a:ext uri="{FF2B5EF4-FFF2-40B4-BE49-F238E27FC236}">
                <a16:creationId xmlns:a16="http://schemas.microsoft.com/office/drawing/2014/main" id="{FAA6C296-738D-F53A-66FD-87F0ED13C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4" y="-3355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3F56C-716C-DA4F-C112-1FE595A01F7F}"/>
              </a:ext>
            </a:extLst>
          </p:cNvPr>
          <p:cNvSpPr txBox="1"/>
          <p:nvPr/>
        </p:nvSpPr>
        <p:spPr>
          <a:xfrm>
            <a:off x="685800" y="1312364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Fatores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de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risco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influenciam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a </a:t>
            </a:r>
          </a:p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saúde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masculina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5" name="TextBox 60">
            <a:extLst>
              <a:ext uri="{FF2B5EF4-FFF2-40B4-BE49-F238E27FC236}">
                <a16:creationId xmlns:a16="http://schemas.microsoft.com/office/drawing/2014/main" id="{610BB1D6-767A-BC87-6037-6DB76DD166D8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D5468E-F373-5A64-3885-AE6A3B215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4098" name="Picture 2" descr="Men's health risk factors concept linear illustration. Bad habits,  unhealthy lifestyle. Article, brochure, magazine page. Thin line icons with  text. P Stock Vector Image &amp; Art - Alamy">
            <a:extLst>
              <a:ext uri="{FF2B5EF4-FFF2-40B4-BE49-F238E27FC236}">
                <a16:creationId xmlns:a16="http://schemas.microsoft.com/office/drawing/2014/main" id="{9076866F-25DB-E168-0CD0-974F6FE48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2"/>
          <a:stretch>
            <a:fillRect/>
          </a:stretch>
        </p:blipFill>
        <p:spPr bwMode="auto">
          <a:xfrm>
            <a:off x="6023350" y="1349177"/>
            <a:ext cx="5482850" cy="40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09C443B-9597-DB12-8BA0-C3CBF4122E04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353350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530403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pt-PT" sz="20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Fatores de risco: </a:t>
            </a:r>
            <a:r>
              <a:rPr lang="pt-B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Hipertensão, Dislipidemia, Stress crónico, Sedentarismo,Tabagismo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alt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Prevenção: </a:t>
            </a:r>
            <a:r>
              <a:rPr lang="pt-B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Atividade física regular, Dieta equilibrada, Consultas médicas anuais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alt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Impacto nos homens: </a:t>
            </a:r>
            <a:r>
              <a:rPr lang="pt-B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principais causas de mortalidade</a:t>
            </a:r>
            <a:endParaRPr kumimoji="0" lang="pt-PT" altLang="pt-PT" sz="20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E0151504-6F92-D4EE-ACD7-B880994E0729}"/>
              </a:ext>
            </a:extLst>
          </p:cNvPr>
          <p:cNvSpPr txBox="1"/>
          <p:nvPr/>
        </p:nvSpPr>
        <p:spPr>
          <a:xfrm>
            <a:off x="685800" y="1714016"/>
            <a:ext cx="712991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Doenças cardiovasculares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6146" name="Picture 2" descr="Cardiovascular disease among young Indians: 4 lifestyle changes, diet tips  to avoid heart issues | Health - Hindustan Times">
            <a:extLst>
              <a:ext uri="{FF2B5EF4-FFF2-40B4-BE49-F238E27FC236}">
                <a16:creationId xmlns:a16="http://schemas.microsoft.com/office/drawing/2014/main" id="{1604EA9B-1441-A544-13F1-0258F793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2870"/>
            <a:ext cx="5712019" cy="32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FDB3922-48DC-03AE-AE10-A3F0FCE97D4B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6072" y="1160013"/>
            <a:ext cx="71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geral: Doenças que afetam os homens </a:t>
            </a:r>
          </a:p>
        </p:txBody>
      </p:sp>
    </p:spTree>
    <p:extLst>
      <p:ext uri="{BB962C8B-B14F-4D97-AF65-F5344CB8AC3E}">
        <p14:creationId xmlns:p14="http://schemas.microsoft.com/office/powerpoint/2010/main" val="3535793625"/>
      </p:ext>
    </p:ext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31924" y="2694782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8" y="2719736"/>
            <a:ext cx="285056" cy="3562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36517" y="1987493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Cancro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Prostata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136516" y="2392602"/>
            <a:ext cx="2478583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Comuns após os 50 anos. A deteção precoce melhora os resultados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.</a:t>
            </a:r>
          </a:p>
        </p:txBody>
      </p:sp>
      <p:sp>
        <p:nvSpPr>
          <p:cNvPr id="8" name="Shape 4"/>
          <p:cNvSpPr/>
          <p:nvPr/>
        </p:nvSpPr>
        <p:spPr>
          <a:xfrm>
            <a:off x="3922812" y="2694782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385" y="2719736"/>
            <a:ext cx="285056" cy="3562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427404" y="1987493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Cancro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Testiculos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4427404" y="2392602"/>
            <a:ext cx="2478583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Afetam homens mais jovens. Recomenda-se o autoexame regular.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hape 7"/>
          <p:cNvSpPr/>
          <p:nvPr/>
        </p:nvSpPr>
        <p:spPr>
          <a:xfrm>
            <a:off x="631924" y="4389735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98" y="4414689"/>
            <a:ext cx="285056" cy="3562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136517" y="3682446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Barlow Bold" pitchFamily="34" charset="-122"/>
              </a:rPr>
              <a:t>Cancro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Barlow Bold" pitchFamily="34" charset="-122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Barlow Bold" pitchFamily="34" charset="-122"/>
              </a:rPr>
              <a:t>Colorretal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9"/>
          <p:cNvSpPr/>
          <p:nvPr/>
        </p:nvSpPr>
        <p:spPr>
          <a:xfrm>
            <a:off x="1136516" y="4087556"/>
            <a:ext cx="2478583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O risco aumenta com a idade. A colonoscopia é eficaz para rastreio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10"/>
          <p:cNvSpPr/>
          <p:nvPr/>
        </p:nvSpPr>
        <p:spPr>
          <a:xfrm>
            <a:off x="549835" y="5204660"/>
            <a:ext cx="7103690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Estes cancros exigem atenção especial e exames regulares. A deteção precoce é fundamental para o sucesso do tratamento.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B526E570-2BCF-58FE-FD6C-EF41E9C18444}"/>
              </a:ext>
            </a:extLst>
          </p:cNvPr>
          <p:cNvSpPr txBox="1"/>
          <p:nvPr/>
        </p:nvSpPr>
        <p:spPr>
          <a:xfrm>
            <a:off x="692498" y="1011518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Cancros específicos do sexo masculino: Esteja vigilante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18BD116-99F3-7AB6-9159-CB4B419553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32">
            <a:extLst>
              <a:ext uri="{FF2B5EF4-FFF2-40B4-BE49-F238E27FC236}">
                <a16:creationId xmlns:a16="http://schemas.microsoft.com/office/drawing/2014/main" id="{D86117B9-783D-09A7-A841-008797754A9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F19A827C-7E8B-BF92-FF3B-BF9F6D28A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9" name="TextBox 60">
            <a:extLst>
              <a:ext uri="{FF2B5EF4-FFF2-40B4-BE49-F238E27FC236}">
                <a16:creationId xmlns:a16="http://schemas.microsoft.com/office/drawing/2014/main" id="{D067AE7C-7532-3ED3-21A4-05722CF0D81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8196" name="Picture 4" descr="5 health conditions that affect the Black community at higher rates">
            <a:extLst>
              <a:ext uri="{FF2B5EF4-FFF2-40B4-BE49-F238E27FC236}">
                <a16:creationId xmlns:a16="http://schemas.microsoft.com/office/drawing/2014/main" id="{176B8AD9-761B-E178-CFF1-3767BA7D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57" y="1351769"/>
            <a:ext cx="4577063" cy="305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E0EF57E3-2431-B5AC-8D51-D475F87EF6F1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83ED299-1554-58A1-994F-CD14B6631F1B}"/>
              </a:ext>
            </a:extLst>
          </p:cNvPr>
          <p:cNvSpPr txBox="1"/>
          <p:nvPr/>
        </p:nvSpPr>
        <p:spPr>
          <a:xfrm>
            <a:off x="820737" y="6166312"/>
            <a:ext cx="2691374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Amâncio Oliveira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Urologista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963619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E2A2043192940BCF3467DEFE44B23" ma:contentTypeVersion="11" ma:contentTypeDescription="Create a new document." ma:contentTypeScope="" ma:versionID="f08c11c4f5545515943c94eb23884ff7">
  <xsd:schema xmlns:xsd="http://www.w3.org/2001/XMLSchema" xmlns:xs="http://www.w3.org/2001/XMLSchema" xmlns:p="http://schemas.microsoft.com/office/2006/metadata/properties" xmlns:ns2="7681f648-a15e-42d1-81c4-5ccf9839f7a1" xmlns:ns3="41fcb377-8e35-464f-b3b3-3091ce3fce80" targetNamespace="http://schemas.microsoft.com/office/2006/metadata/properties" ma:root="true" ma:fieldsID="2562f1cc477392a8e10624312a9d2e1b" ns2:_="" ns3:_="">
    <xsd:import namespace="7681f648-a15e-42d1-81c4-5ccf9839f7a1"/>
    <xsd:import namespace="41fcb377-8e35-464f-b3b3-3091ce3fc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1f648-a15e-42d1-81c4-5ccf9839f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dd95f4a-7a81-44c1-9411-f75b6931bf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cb377-8e35-464f-b3b3-3091ce3fce8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6c0c9fa-d075-4918-bf1f-7d5428d15d4a}" ma:internalName="TaxCatchAll" ma:showField="CatchAllData" ma:web="41fcb377-8e35-464f-b3b3-3091ce3fc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fcb377-8e35-464f-b3b3-3091ce3fce80" xsi:nil="true"/>
    <lcf76f155ced4ddcb4097134ff3c332f xmlns="7681f648-a15e-42d1-81c4-5ccf9839f7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266186-2A1C-468C-9041-581D5C9B4886}"/>
</file>

<file path=customXml/itemProps2.xml><?xml version="1.0" encoding="utf-8"?>
<ds:datastoreItem xmlns:ds="http://schemas.openxmlformats.org/officeDocument/2006/customXml" ds:itemID="{3FCBCA10-6935-46A1-B6F6-104C736DB047}"/>
</file>

<file path=customXml/itemProps3.xml><?xml version="1.0" encoding="utf-8"?>
<ds:datastoreItem xmlns:ds="http://schemas.openxmlformats.org/officeDocument/2006/customXml" ds:itemID="{10C63201-130D-4733-B278-E7BFB8669454}"/>
</file>

<file path=docProps/app.xml><?xml version="1.0" encoding="utf-8"?>
<Properties xmlns="http://schemas.openxmlformats.org/officeDocument/2006/extended-properties" xmlns:vt="http://schemas.openxmlformats.org/officeDocument/2006/docPropsVTypes">
  <TotalTime>11209</TotalTime>
  <Words>1817</Words>
  <Application>Microsoft Office PowerPoint</Application>
  <PresentationFormat>Widescreen</PresentationFormat>
  <Paragraphs>348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Barlow Bold</vt:lpstr>
      <vt:lpstr>Calibri</vt:lpstr>
      <vt:lpstr>Calibri Light</vt:lpstr>
      <vt:lpstr>Inter</vt:lpstr>
      <vt:lpstr>Montserrat</vt:lpstr>
      <vt:lpstr>Neue Haas Grotesk Text Pro</vt:lpstr>
      <vt:lpstr>Neue Montreal</vt:lpstr>
      <vt:lpstr>Neue Montreal Bold</vt:lpstr>
      <vt:lpstr>Nobile</vt:lpstr>
      <vt:lpstr>Overpass Light</vt:lpstr>
      <vt:lpstr>Quattrocento</vt:lpstr>
      <vt:lpstr>Syne Bold</vt:lpstr>
      <vt:lpstr>Trebuchet MS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 Irisa Trindade</dc:creator>
  <cp:lastModifiedBy>Hanika Casquinha</cp:lastModifiedBy>
  <cp:revision>100</cp:revision>
  <dcterms:created xsi:type="dcterms:W3CDTF">2025-03-12T10:38:50Z</dcterms:created>
  <dcterms:modified xsi:type="dcterms:W3CDTF">2025-06-17T18:39:15Z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0x01010033DE2A2043192940BCF3467DEFE44B23</vt:lpwstr>
  </property>
</Properties>
</file>