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B3_D84305E7.xml" ContentType="application/vnd.ms-powerpoint.comments+xml"/>
  <Override PartName="/ppt/comments/modernComment_1AA_D29D1160.xml" ContentType="application/vnd.ms-powerpoint.comments+xml"/>
  <Override PartName="/ppt/comments/modernComment_101_0.xml" ContentType="application/vnd.ms-powerpoint.comments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38" r:id="rId2"/>
    <p:sldId id="257" r:id="rId3"/>
    <p:sldId id="343" r:id="rId4"/>
    <p:sldId id="419" r:id="rId5"/>
    <p:sldId id="397" r:id="rId6"/>
    <p:sldId id="414" r:id="rId7"/>
    <p:sldId id="426" r:id="rId8"/>
    <p:sldId id="405" r:id="rId9"/>
    <p:sldId id="415" r:id="rId10"/>
    <p:sldId id="425" r:id="rId11"/>
    <p:sldId id="423" r:id="rId12"/>
    <p:sldId id="433" r:id="rId13"/>
    <p:sldId id="434" r:id="rId14"/>
    <p:sldId id="416" r:id="rId15"/>
    <p:sldId id="421" r:id="rId16"/>
    <p:sldId id="410" r:id="rId17"/>
    <p:sldId id="409" r:id="rId18"/>
    <p:sldId id="408" r:id="rId19"/>
    <p:sldId id="412" r:id="rId20"/>
    <p:sldId id="435" r:id="rId21"/>
    <p:sldId id="436" r:id="rId22"/>
    <p:sldId id="428" r:id="rId23"/>
    <p:sldId id="418" r:id="rId24"/>
    <p:sldId id="437" r:id="rId25"/>
    <p:sldId id="400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DBD061-2D58-E339-8C02-222C493E242D}" name="Laetitia Thabita Legrand" initials="LL" userId="S::LaetitiaL@hollard.co.za::c312785d-5e91-4bf2-a53f-42f3a7edc9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69" autoAdjust="0"/>
    <p:restoredTop sz="95529" autoAdjust="0"/>
  </p:normalViewPr>
  <p:slideViewPr>
    <p:cSldViewPr snapToGrid="0" showGuides="1">
      <p:cViewPr varScale="1">
        <p:scale>
          <a:sx n="75" d="100"/>
          <a:sy n="75" d="100"/>
        </p:scale>
        <p:origin x="84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FA6676-0FBB-461D-8EDD-530A779C79C5}" authorId="{D4DBD061-2D58-E339-8C02-222C493E242D}" created="2025-06-17T08:23:02.037">
    <pc:sldMkLst xmlns:pc="http://schemas.microsoft.com/office/powerpoint/2013/main/command">
      <pc:docMk/>
      <pc:sldMk cId="0" sldId="257"/>
    </pc:sldMkLst>
    <p188:pos x="10153650" y="2293937"/>
    <p188:txBody>
      <a:bodyPr/>
      <a:lstStyle/>
      <a:p>
        <a:r>
          <a:rPr lang="en-ZA"/>
          <a:t>La santé des hommes compte 
Des étapes simples pour une vie plus forte et plus saine.</a:t>
        </a:r>
      </a:p>
    </p188:txBody>
  </p188:cm>
</p188:cmLst>
</file>

<file path=ppt/comments/modernComment_1AA_D29D11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BA7022-125D-4C19-A274-578AD15471E7}" authorId="{D4DBD061-2D58-E339-8C02-222C493E242D}" created="2025-06-17T08:25:16.767">
    <pc:sldMkLst xmlns:pc="http://schemas.microsoft.com/office/powerpoint/2013/main/command">
      <pc:docMk/>
      <pc:sldMk cId="3533508960" sldId="426"/>
    </pc:sldMkLst>
    <p188:pos x="5861050" y="1435100"/>
    <p188:txBody>
      <a:bodyPr/>
      <a:lstStyle/>
      <a:p>
        <a:r>
          <a:rPr lang="en-ZA"/>
          <a:t>Les facteurs de risque qui influencent la santé</a:t>
        </a:r>
      </a:p>
    </p188:txBody>
  </p188:cm>
</p188:cmLst>
</file>

<file path=ppt/comments/modernComment_1B3_D84305E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E131A5-9600-4460-BE73-19AD178C3DCF}" authorId="{D4DBD061-2D58-E339-8C02-222C493E242D}" created="2025-06-17T08:26:16.193">
    <pc:sldMkLst xmlns:pc="http://schemas.microsoft.com/office/powerpoint/2013/main/command">
      <pc:docMk/>
      <pc:sldMk cId="3628271079" sldId="435"/>
    </pc:sldMkLst>
    <p188:pos x="11245850" y="4959350"/>
    <p188:txBody>
      <a:bodyPr/>
      <a:lstStyle/>
      <a:p>
        <a:r>
          <a:rPr lang="en-ZA"/>
          <a:t>45 ans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D8FC-7DF1-493C-A031-ABC3DB23EA38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3A00-30E4-4322-8BBA-F7F3056BBC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903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244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6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04F5F5-4E64-3DFA-5797-32C227202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A0B1E8F0-B3D2-E1BA-E13B-99CFBEC53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2EB30BE-EB13-4E1B-1EE2-3D6E8CC75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2F79B-4B5E-61F8-F285-973B7F62B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447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2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237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267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85D36B-5A30-38F9-9ECA-9FA314F1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7C0EA629-6E54-07F2-CA73-86707EE4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21E817A8-AD56-4E61-5AF9-5F82C3411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59F4961D-668A-0593-0CA9-DE730EED7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4892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6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0549BA-D032-13D6-9183-4A40F338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B0F62EBD-C43F-AF85-C4E4-3E0A7E49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06A32CE4-6016-6D6E-1B50-304AFB77E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485DCF31-6C73-D05A-914B-0D2BB99D4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0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2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0549BA-D032-13D6-9183-4A40F3382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B0F62EBD-C43F-AF85-C4E4-3E0A7E494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06A32CE4-6016-6D6E-1B50-304AFB77E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485DCF31-6C73-D05A-914B-0D2BB99D4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2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224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460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830B7-1726-556B-212F-C7799B9F1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xmlns="" id="{AA893560-1BB8-D6D5-4336-E8C10324A3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xmlns="" id="{5E33F62A-A929-BD6E-0C44-9E1783C6F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1CF37DF0-8848-11EE-8208-C01EA21C5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13A00-30E4-4322-8BBA-F7F3056BBC5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576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CDADE9-853D-D124-AF75-14762093A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2FAB9BA-D551-68F8-0709-2FB93CF58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4143A47C-8E46-96D6-2ECC-FE893B687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C24529-CEB2-5B8A-0467-260376068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9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F18208-C1BB-A561-D14D-F3AAB2D6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D439DEA-1E4F-66AF-70FE-1DA9D7220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5AD15DCD-4590-10D5-ACB0-746217AEC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A080F3EE-3C91-410E-1B0E-B9E06BD8F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16B70D9-B370-6F81-15A5-0B151CEA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100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BDE480-0C80-8A0F-79AF-88881168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FFD02CA-D513-F824-1C55-CE9B140DE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4DA9B5E-8B5D-9DFD-90DA-44BD8986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524DA6C-A212-57BE-92F2-BE52F9CC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5E659B6D-5E6D-ED54-7BC3-3CDDEDF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216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56FD10-1EFE-AE37-3A9A-C2459CAB8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237F406A-FCE4-F578-00D0-B196476AC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01A089A-780A-D8C0-0DF0-F27A63A6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C4A1967-42B0-2D29-F98F-BC18B7DA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62C9FC73-F38A-FC43-6B64-46846099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047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5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9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30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06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C3D758-1407-4F53-6440-4921739E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D9B6403-AFFA-C898-A02A-63BE0A10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7550E80A-9273-FE2D-28D5-5073A2F6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174D516-9E25-4589-5C26-E5C91826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69293FE1-D82B-7F39-DC54-1231DE72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05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F1DB03-DC5E-A432-F62A-AD1A25DE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F3D7CE-D26C-47C9-F13B-626BEDCD5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88351CD8-84F2-15B9-6D74-6E00E946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C7D39DC-0A3A-65F8-E576-0C339879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304F33C-0A11-6985-D606-78A760B1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71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FB5910-3EC5-3863-767F-6E20476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EF623B-B824-285C-ABD9-64D401899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7E47CD0-0530-6EC6-1227-63721593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6B0626C2-34AC-6370-F471-6F772419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B0F69851-01C0-C629-1B51-5F9B80DC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6BBB66-4EAF-5047-C78E-01D73BFA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35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60DAF6-9903-A2AE-C611-019A1084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AF57788-B293-01DA-6DD2-A8BE68B8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2B3029F0-A499-1483-F643-A08D9B301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8D2E0591-5383-3B89-D02E-830F5822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52638EB-A727-8454-904D-9729F9701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E7F0608D-CACD-4689-2D8D-94C99211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4C98F89B-40DD-9EEE-4A29-FA27CB0B3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D2259A5F-5461-BF5B-9E68-C2B66635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53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283BB-F509-4341-4060-835C9DDF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1AA8A560-65F2-3B6A-42E7-86EE311C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221C400B-CD4D-B9CF-4DBA-9C4ED86F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CB4CEA28-B42E-E104-980C-F197AAA3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566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9EB5045B-B49D-47A6-F20F-AF713272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5674EC80-B635-A13B-5E12-FEE8F253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B8991E3B-5A7A-164B-7F10-01E92671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82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4DC61D-F4EC-8DA9-5DF4-9E55CC1F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31EAC799-C0D3-B860-2F29-8265DC8B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73B97C13-DF1D-176B-C787-BC0FFB14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3A899FD-8F65-013A-74B7-B32D0D74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B0C09EB7-B841-05F5-3B57-B7379BEF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7E524A27-4BB7-CB4E-FC23-69D8A64B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77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F630C8-4D88-4AB7-4271-C49E5C74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C721A757-DA7A-665C-EE95-9117A1930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31D8348-CB26-FC96-424C-562CDB389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7D7BE42-5859-EB1B-7848-2E61D835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4318F9F4-47D9-94FA-C448-2D8588C6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E17F3526-428B-C0CA-3142-17C4D92B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38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611FA812-6948-6472-09F8-FAEEC12A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E41505FA-671F-D429-D30C-AB1342BD9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0A37E6E-05C7-01F0-FC01-C26DC042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ED66-195A-4860-9B49-941668107FEF}" type="datetimeFigureOut">
              <a:rPr lang="pt-PT" smtClean="0"/>
              <a:t>18/06/2025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29B27D3-64D2-73E7-D420-215988685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D5F5C9DA-1F01-8793-6237-1C5DB9A4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FF7B-3B37-4AA8-A6E7-F366A0FF5B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3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7" Type="http://schemas.microsoft.com/office/2018/10/relationships/comments" Target="../comments/modernComment_101_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18/10/relationships/comments" Target="../comments/modernComment_1B3_D84305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18/10/relationships/comments" Target="../comments/modernComment_1AA_D29D1160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CF90C8B-AA79-E079-84F9-3A848D5AC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25E1A1C-C386-15CB-2945-C9D9FE4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35" y="1312364"/>
            <a:ext cx="4815705" cy="46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xmlns="" id="{DCBE489F-3410-5416-E5FD-38B52E601C06}"/>
              </a:ext>
            </a:extLst>
          </p:cNvPr>
          <p:cNvSpPr/>
          <p:nvPr/>
        </p:nvSpPr>
        <p:spPr>
          <a:xfrm>
            <a:off x="685800" y="1948560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Cancer de la prostate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xmlns="" id="{863178BA-A153-2FDD-F3F5-1F6B12BCB9F9}"/>
              </a:ext>
            </a:extLst>
          </p:cNvPr>
          <p:cNvSpPr/>
          <p:nvPr/>
        </p:nvSpPr>
        <p:spPr>
          <a:xfrm>
            <a:off x="700796" y="2267346"/>
            <a:ext cx="4890032" cy="914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Deuxième cancer le plus fréquent chez les hommes. Deuxième cause de décès par cancer. Il est curable lorsqu'il est diagnostiqué tôt.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xmlns="" id="{7408A4C2-FA2F-50EB-E6AE-57907D45416C}"/>
              </a:ext>
            </a:extLst>
          </p:cNvPr>
          <p:cNvSpPr/>
          <p:nvPr/>
        </p:nvSpPr>
        <p:spPr>
          <a:xfrm>
            <a:off x="685800" y="3278163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Hyperplasie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bénigne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xmlns="" id="{C1AB1C57-A049-D373-AEA7-F2C0A5FCD14E}"/>
              </a:ext>
            </a:extLst>
          </p:cNvPr>
          <p:cNvSpPr/>
          <p:nvPr/>
        </p:nvSpPr>
        <p:spPr>
          <a:xfrm>
            <a:off x="698101" y="3588468"/>
            <a:ext cx="5712533" cy="914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partir de 50 ans 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prévalence s’accélère significativement.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Personnes âgées (60 ans ou plus) : 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l’HBP devient presque universelle aux âges avancés.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xmlns="" id="{B05FEE94-E7F1-981E-42AA-3B7E339E18BD}"/>
              </a:ext>
            </a:extLst>
          </p:cNvPr>
          <p:cNvSpPr/>
          <p:nvPr/>
        </p:nvSpPr>
        <p:spPr>
          <a:xfrm>
            <a:off x="698102" y="4673457"/>
            <a:ext cx="239037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Prostatite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xmlns="" id="{24B0D444-EABE-064B-3CA0-3331B47B94EC}"/>
              </a:ext>
            </a:extLst>
          </p:cNvPr>
          <p:cNvSpPr/>
          <p:nvPr/>
        </p:nvSpPr>
        <p:spPr>
          <a:xfrm>
            <a:off x="685800" y="4976316"/>
            <a:ext cx="6135414" cy="1048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Provoque une douleur et une gêne persistantes dans la région pelvienne masculine. Affecte 8 à 16 % des hommes dans le monde. Plus fréquent chez les hommes jeunes.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E21AC657-A0A9-5B88-77A2-A23BD282B28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Maladies de la prostate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20F0005-63C7-28BA-8DB2-D0AD947F4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32">
            <a:extLst>
              <a:ext uri="{FF2B5EF4-FFF2-40B4-BE49-F238E27FC236}">
                <a16:creationId xmlns:a16="http://schemas.microsoft.com/office/drawing/2014/main" xmlns="" id="{30ADA299-495A-B391-0205-E070CFAEA639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37BF487A-05E0-EFB0-2A5A-B48179785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2" name="TextBox 60">
            <a:extLst>
              <a:ext uri="{FF2B5EF4-FFF2-40B4-BE49-F238E27FC236}">
                <a16:creationId xmlns:a16="http://schemas.microsoft.com/office/drawing/2014/main" xmlns="" id="{46B8B0BC-8FD2-4F6C-8FC7-5C6A793B08C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43872717-CEE0-FA43-A797-17EB7E07FB9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xmlns="" id="{7F3F7683-F468-72BF-71C2-19E5A3F5F4D5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7074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/>
          <p:cNvSpPr/>
          <p:nvPr/>
        </p:nvSpPr>
        <p:spPr>
          <a:xfrm>
            <a:off x="685800" y="1928567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Dysfonction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érectile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685800" y="2248403"/>
            <a:ext cx="5410200" cy="776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50 % des hommes de plus de 40 ans souffrent de dysfonction érectile à un moment donné de leur vie.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5"/>
          <p:cNvSpPr/>
          <p:nvPr/>
        </p:nvSpPr>
        <p:spPr>
          <a:xfrm>
            <a:off x="685800" y="3197593"/>
            <a:ext cx="2339082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Éjaculation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précoce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685800" y="3565302"/>
            <a:ext cx="5410200" cy="3906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 homme sur 4 en souffre à un moment donné de sa vie.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8"/>
          <p:cNvSpPr/>
          <p:nvPr/>
        </p:nvSpPr>
        <p:spPr>
          <a:xfrm>
            <a:off x="685800" y="4341930"/>
            <a:ext cx="2390378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Infertilité masculine</a:t>
            </a:r>
          </a:p>
        </p:txBody>
      </p:sp>
      <p:sp>
        <p:nvSpPr>
          <p:cNvPr id="15" name="Text 9"/>
          <p:cNvSpPr/>
          <p:nvPr/>
        </p:nvSpPr>
        <p:spPr>
          <a:xfrm>
            <a:off x="685800" y="4642037"/>
            <a:ext cx="5410200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Elle est présente dans la moitié des cas de difficulté à obtenir une grossesse.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FD4CE554-D564-757D-681F-DC5169CE06DD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Santé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sexuelle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13" name="TextBox 60">
            <a:extLst>
              <a:ext uri="{FF2B5EF4-FFF2-40B4-BE49-F238E27FC236}">
                <a16:creationId xmlns:a16="http://schemas.microsoft.com/office/drawing/2014/main" xmlns="" id="{3068727A-EB9F-6B1D-6319-77E85655015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1008A826-B6AE-3092-BEAD-044C9DFF4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32">
            <a:extLst>
              <a:ext uri="{FF2B5EF4-FFF2-40B4-BE49-F238E27FC236}">
                <a16:creationId xmlns:a16="http://schemas.microsoft.com/office/drawing/2014/main" xmlns="" id="{E32D358A-B69C-C0F7-B020-666AC75F78B0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9C53273-E156-0625-7536-86224414C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9218" name="Picture 2" descr="Erectile Dysfunction (ED) | Steinberg Urology">
            <a:extLst>
              <a:ext uri="{FF2B5EF4-FFF2-40B4-BE49-F238E27FC236}">
                <a16:creationId xmlns:a16="http://schemas.microsoft.com/office/drawing/2014/main" xmlns="" id="{A81DF7AB-CC31-70A7-0FD7-BA499037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79455"/>
            <a:ext cx="5754414" cy="38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F53FFFE-9D38-1019-F266-E1E7D20DD23B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xmlns="" id="{36B1F365-542C-F7DD-A87A-48C9C0C310D8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2311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5F7CFA3-B03F-88DC-73E3-83D509890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xmlns="" id="{94422D8C-0C4F-C875-15EF-4DC131CE8823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3909A93-6793-8E4C-6B69-AF2B03DC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5FAA17-AAD0-49B6-A16D-65DDCC64DF82}"/>
              </a:ext>
            </a:extLst>
          </p:cNvPr>
          <p:cNvSpPr txBox="1"/>
          <p:nvPr/>
        </p:nvSpPr>
        <p:spPr>
          <a:xfrm>
            <a:off x="820737" y="6166312"/>
            <a:ext cx="26913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Mouhamed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Cissé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– Urologist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xmlns="" id="{C8037CF0-B5E7-B29C-6FDA-6AC576A4BB9E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AE3C053-2292-3114-65DD-7A5C438DF82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B484BA3-71A5-5991-2F01-DB9460FF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17" y="1312364"/>
            <a:ext cx="4531760" cy="4531760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xmlns="" id="{884FE6A3-B58D-5B8B-508A-0BA1FBF3A3D4}"/>
              </a:ext>
            </a:extLst>
          </p:cNvPr>
          <p:cNvSpPr/>
          <p:nvPr/>
        </p:nvSpPr>
        <p:spPr>
          <a:xfrm>
            <a:off x="646075" y="1274330"/>
            <a:ext cx="6156789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Définition de la testostérone basse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AUA &lt; 300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ng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dL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 EAU &lt; 12 </a:t>
            </a:r>
            <a:r>
              <a:rPr lang="fr-FR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nmol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Causes de la testostérone basse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 testiculaire (hypogonadisme primaire)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Stimulation testiculaire (hypogonadisme secondaire)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Dysfonctionnement des récepteurs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Hypogonadisme tardif : Symptômes persistants avec un taux 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faible de testostérone (idiopathique).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Symptômes de la testostérone basse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Sexuels : éjaculation et excitation, faible libido, érections matinales 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diminuées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Physiques : diminution de la force et de l’énergie physique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Psychologiques : humeur basse, manque de motivation, fatigue, </a:t>
            </a:r>
          </a:p>
          <a:p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faible concentration</a:t>
            </a:r>
          </a:p>
          <a:p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8E31E45C-8D63-CA9E-983F-1A8ED868BE33}"/>
              </a:ext>
            </a:extLst>
          </p:cNvPr>
          <p:cNvSpPr txBox="1"/>
          <p:nvPr/>
        </p:nvSpPr>
        <p:spPr>
          <a:xfrm>
            <a:off x="646075" y="927733"/>
            <a:ext cx="615678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Testostérone et santé hormonale chez l’homme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</p:spTree>
    <p:extLst>
      <p:ext uri="{BB962C8B-B14F-4D97-AF65-F5344CB8AC3E}">
        <p14:creationId xmlns:p14="http://schemas.microsoft.com/office/powerpoint/2010/main" val="24248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8AB5D7-E2D2-9FB8-8CFD-CC30D1DA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3BA2B14-B384-EA62-14AB-2297CB74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xmlns="" id="{DD9DA3A0-0623-619A-CE95-C39EBF77CA75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BF94D44-5BE6-388C-FE7C-5EFE8689F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115284-1F4A-9E75-4650-E5D319BA1E8C}"/>
              </a:ext>
            </a:extLst>
          </p:cNvPr>
          <p:cNvSpPr txBox="1"/>
          <p:nvPr/>
        </p:nvSpPr>
        <p:spPr>
          <a:xfrm>
            <a:off x="820737" y="6166312"/>
            <a:ext cx="26913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Mouhamed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Cissé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– Urologist</a:t>
            </a: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xmlns="" id="{86867978-EE2A-9D0D-49CA-ED147E4CC3C1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6419F22-3425-5BAD-4595-455B031EB800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xmlns="" id="{8659275D-E65A-A42C-1427-58019975013E}"/>
              </a:ext>
            </a:extLst>
          </p:cNvPr>
          <p:cNvSpPr/>
          <p:nvPr/>
        </p:nvSpPr>
        <p:spPr>
          <a:xfrm>
            <a:off x="685799" y="2111050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Traitement de la testostérone basse :</a:t>
            </a:r>
          </a:p>
          <a:p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spécifique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Activité physique régulière, Arrêt des substances nocives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(ex. : tabac), Alimentation équilibrée et hypocalorique, 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Perte de poids, Traitement de la cause sous-jacente</a:t>
            </a:r>
          </a:p>
          <a:p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Spécifique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Amélioration de la fonction cardiaque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Substitution hormonale par testostérone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Thérapie par gonadotrophines (préservation de la fertilité)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F87BBA77-B02F-FA42-580B-FF670A7CE17A}"/>
              </a:ext>
            </a:extLst>
          </p:cNvPr>
          <p:cNvSpPr txBox="1"/>
          <p:nvPr/>
        </p:nvSpPr>
        <p:spPr>
          <a:xfrm>
            <a:off x="685799" y="1312364"/>
            <a:ext cx="576668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Testostérone et santé hormonale chez l’homme</a:t>
            </a: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</a:p>
        </p:txBody>
      </p:sp>
      <p:pic>
        <p:nvPicPr>
          <p:cNvPr id="2050" name="Picture 2" descr="Low testosterone symptoms: What are the early signs of low T?">
            <a:extLst>
              <a:ext uri="{FF2B5EF4-FFF2-40B4-BE49-F238E27FC236}">
                <a16:creationId xmlns:a16="http://schemas.microsoft.com/office/drawing/2014/main" xmlns="" id="{8AAB7274-05B1-CE30-C8F4-D07D0BFA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b="8066"/>
          <a:stretch>
            <a:fillRect/>
          </a:stretch>
        </p:blipFill>
        <p:spPr bwMode="auto">
          <a:xfrm>
            <a:off x="6433286" y="1926384"/>
            <a:ext cx="4949417" cy="38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29A8A77-7D77-1CBA-B805-AB1434DAE581}"/>
              </a:ext>
            </a:extLst>
          </p:cNvPr>
          <p:cNvSpPr txBox="1"/>
          <p:nvPr/>
        </p:nvSpPr>
        <p:spPr>
          <a:xfrm>
            <a:off x="7278136" y="1926384"/>
            <a:ext cx="327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LOW TESTOSTERONE SYMPTOMS</a:t>
            </a:r>
          </a:p>
        </p:txBody>
      </p:sp>
    </p:spTree>
    <p:extLst>
      <p:ext uri="{BB962C8B-B14F-4D97-AF65-F5344CB8AC3E}">
        <p14:creationId xmlns:p14="http://schemas.microsoft.com/office/powerpoint/2010/main" val="264050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n Are 4X More Likely - Mental Health Quote Poster">
            <a:extLst>
              <a:ext uri="{FF2B5EF4-FFF2-40B4-BE49-F238E27FC236}">
                <a16:creationId xmlns:a16="http://schemas.microsoft.com/office/drawing/2014/main" xmlns="" id="{4FAB9277-6012-C39B-F2A3-C27624E9C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6" t="21571" r="16396" b="22631"/>
          <a:stretch>
            <a:fillRect/>
          </a:stretch>
        </p:blipFill>
        <p:spPr bwMode="auto">
          <a:xfrm>
            <a:off x="8079979" y="1394113"/>
            <a:ext cx="3456785" cy="38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16522"/>
            <a:ext cx="852190" cy="12685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93577" y="2016522"/>
            <a:ext cx="2574032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Stigmatisation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la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dépression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793577" y="2327473"/>
            <a:ext cx="6030815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Les hommes hésitent souvent à exprimer leur souffrance émotionnelle, ce qui retarde le diagnostic. La prévalence à vie est significative chez les hommes, atteignant environ 12 % dans certaines études.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448521"/>
            <a:ext cx="852190" cy="12685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93577" y="3506961"/>
            <a:ext cx="2242741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Risque de suicide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793577" y="3834046"/>
            <a:ext cx="5319217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Environ 16 décès pour 100 000 hommes, contre 7 décès pour 100 000 femmes.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902977"/>
            <a:ext cx="852190" cy="12685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36429" y="4994472"/>
            <a:ext cx="2242741" cy="280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Dépendance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chimique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736429" y="5305961"/>
            <a:ext cx="5319217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Les hommes présentent un taux significativement plus élevé de troubles liés à la consommation de substances.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7160172" y="5305960"/>
            <a:ext cx="5031828" cy="5453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La santé mentale est souvent négligée chez les hommes. Il est donc essentiel de reconnaître les symptômes et de demander de l'aide.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3F1CD5B4-23AA-4B64-F4C5-CAEB64A944AF}"/>
              </a:ext>
            </a:extLst>
          </p:cNvPr>
          <p:cNvSpPr txBox="1"/>
          <p:nvPr/>
        </p:nvSpPr>
        <p:spPr>
          <a:xfrm>
            <a:off x="685799" y="1312364"/>
            <a:ext cx="713859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Santé mentale des hommes : briser le silence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166386AF-9D75-BDB0-14E9-FE568A0782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32">
            <a:extLst>
              <a:ext uri="{FF2B5EF4-FFF2-40B4-BE49-F238E27FC236}">
                <a16:creationId xmlns:a16="http://schemas.microsoft.com/office/drawing/2014/main" xmlns="" id="{B0593698-A669-E6BB-E79F-0BC6C4C36BC7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8E9E8665-C97F-808E-5E1D-16320AA10D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2" name="TextBox 60">
            <a:extLst>
              <a:ext uri="{FF2B5EF4-FFF2-40B4-BE49-F238E27FC236}">
                <a16:creationId xmlns:a16="http://schemas.microsoft.com/office/drawing/2014/main" xmlns="" id="{6BA2B819-0432-1ED9-886F-906CE5FEE7DC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0AADEF6E-AAA0-3023-02E9-907073555D51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xmlns="" id="{8CE03A24-ED48-63EF-076A-DEA07A2D4103}"/>
              </a:ext>
            </a:extLst>
          </p:cNvPr>
          <p:cNvSpPr txBox="1"/>
          <p:nvPr/>
        </p:nvSpPr>
        <p:spPr>
          <a:xfrm>
            <a:off x="829292" y="6357433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81673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C897DF-49E4-41E9-F591-7B048E339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xmlns="" id="{6EADED35-D340-51FE-CCB6-D9258DD8318F}"/>
              </a:ext>
            </a:extLst>
          </p:cNvPr>
          <p:cNvSpPr/>
          <p:nvPr/>
        </p:nvSpPr>
        <p:spPr>
          <a:xfrm>
            <a:off x="685800" y="2359762"/>
            <a:ext cx="5397896" cy="4498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L’urologie, qu’est-ce que c’est ?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L’urologie est une spécialité chirurgicale qui prend en charge les affections de l’appareil urinaire des deux sexes, ainsi que celles de l’appareil génital masculin.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L'urologue diagnostique, traite et prévient les affections affectant ces systèmes.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Principaux domaines d'intervention de l'urologue en santé masculine 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Santé de la prostate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Fonction sexuelle masculine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Maladies des voies urinaires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Urologie pédiatrique (malformations congénitales, testicule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descendu)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FCB036-4234-1C62-5FBC-4ACC18CC9315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Le rôle de l’urologue dans la santé masculine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FB143ED-2418-A821-6AD9-9855370D0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xmlns="" id="{DEF99359-57E9-CEBD-DC10-3F1E12E3F446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E2F326-86A4-294D-5389-1E628731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6" name="TextBox 60">
            <a:extLst>
              <a:ext uri="{FF2B5EF4-FFF2-40B4-BE49-F238E27FC236}">
                <a16:creationId xmlns:a16="http://schemas.microsoft.com/office/drawing/2014/main" xmlns="" id="{7DD90B91-F687-B1BF-A590-C3521B0C85DA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5362" name="Picture 2" descr="Top 10 Urology Facts You Need to Know | Ironwood Urology">
            <a:extLst>
              <a:ext uri="{FF2B5EF4-FFF2-40B4-BE49-F238E27FC236}">
                <a16:creationId xmlns:a16="http://schemas.microsoft.com/office/drawing/2014/main" xmlns="" id="{243C753C-67A1-A9B4-C4FA-E4659C9F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364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A94D8CD5-D52F-BFA2-A6DE-D2A99AB99CB6}"/>
              </a:ext>
            </a:extLst>
          </p:cNvPr>
          <p:cNvSpPr txBox="1"/>
          <p:nvPr/>
        </p:nvSpPr>
        <p:spPr>
          <a:xfrm>
            <a:off x="578999" y="6412347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4422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85800" y="2307975"/>
            <a:ext cx="653480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Detection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des malformations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Detection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de l’</a:t>
            </a:r>
            <a:r>
              <a:rPr lang="fr-FR" alt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enuresie</a:t>
            </a:r>
            <a:endParaRPr lang="fr-FR" alt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Detection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des infections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Detection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des urgences urologiques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pt-PT" sz="8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9F7E5950-8E80-A0B1-26D1-C0A2008C78FC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Rôle de l’urologue chez les enfants et les adolescents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D169AF2-39AD-365C-9BED-65856058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2">
            <a:extLst>
              <a:ext uri="{FF2B5EF4-FFF2-40B4-BE49-F238E27FC236}">
                <a16:creationId xmlns:a16="http://schemas.microsoft.com/office/drawing/2014/main" xmlns="" id="{6642802F-299A-6021-BB70-E05C7EB31C3E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xmlns="" id="{DE48B39B-53B2-DA21-418E-ACDECBD1C4EA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E84A602-2E3D-835C-0E59-0AEBCE2D5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382" y="1226205"/>
            <a:ext cx="3205579" cy="4596966"/>
          </a:xfrm>
          <a:prstGeom prst="rect">
            <a:avLst/>
          </a:prstGeom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B2B4425D-E063-725B-B27E-6CE4E9A3A92C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719829527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767552" cy="2994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Pathologies rénales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Pathologies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vesicales</a:t>
            </a: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Pathologies prostatiques (TR, PSAT+++)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Pathologies testiculaires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Troubles de l’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erection</a:t>
            </a: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Troubles de la fertilité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352" y="1394113"/>
            <a:ext cx="2876757" cy="431513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F449DB4C-317B-3ADE-9ACD-7C31A254C42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Rôle de l’urologue à l’age adulte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070DF46D-4594-BD40-DB9B-C1B8A3FDC354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64455028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53040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4" name="Picture 2" descr="Urology in Men's Health | Prostate Health - Healix Hospitals">
            <a:extLst>
              <a:ext uri="{FF2B5EF4-FFF2-40B4-BE49-F238E27FC236}">
                <a16:creationId xmlns:a16="http://schemas.microsoft.com/office/drawing/2014/main" xmlns="" id="{EF05EB47-3103-12EB-7C15-B3E37371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0274"/>
            <a:ext cx="5048670" cy="28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1" y="2119427"/>
            <a:ext cx="5410200" cy="318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Consultez immédiatement un médecin en cas de :</a:t>
            </a:r>
          </a:p>
          <a:p>
            <a:pPr>
              <a:lnSpc>
                <a:spcPts val="2650"/>
              </a:lnSpc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6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Sang dans les urines</a:t>
            </a:r>
          </a:p>
          <a:p>
            <a:pPr>
              <a:lnSpc>
                <a:spcPts val="26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Douleur intense (calculs rénaux, douleurs testiculaires, etc.)</a:t>
            </a:r>
          </a:p>
          <a:p>
            <a:pPr>
              <a:lnSpc>
                <a:spcPts val="26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Rétention urinaire</a:t>
            </a:r>
          </a:p>
          <a:p>
            <a:pPr>
              <a:lnSpc>
                <a:spcPts val="2650"/>
              </a:lnSpc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ea typeface="Nobile" pitchFamily="34" charset="-122"/>
              <a:cs typeface="Nobile" pitchFamily="34" charset="-120"/>
            </a:endParaRPr>
          </a:p>
          <a:p>
            <a:pPr>
              <a:lnSpc>
                <a:spcPts val="26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Nobile" pitchFamily="34" charset="-122"/>
                <a:cs typeface="Nobile" pitchFamily="34" charset="-120"/>
              </a:rPr>
              <a:t>Dans ces cas, ne tardez jamais à consulter un médecin.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D9ECA95C-B367-F9F6-B25D-038504E28C25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Quand consulter un urologue en urgence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90F3AB9-2E87-1BCB-C58A-405EABD2C9AA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67359278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85800" y="2026856"/>
            <a:ext cx="530403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Qu'est-ce qu'un bilan de santé 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Pourquoi est-il important 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Quand faut-il le faire ?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DF26A7B1-7320-7A56-03AC-9C80A1C84412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Comprendre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les examens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médicaux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14338" name="Picture 2" descr="Ready for your routine medical checkup? - Harvard Health">
            <a:extLst>
              <a:ext uri="{FF2B5EF4-FFF2-40B4-BE49-F238E27FC236}">
                <a16:creationId xmlns:a16="http://schemas.microsoft.com/office/drawing/2014/main" xmlns="" id="{19B624EE-8D66-E504-958D-315B7FF7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5211"/>
            <a:ext cx="5238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2DB96A0-EF3D-D3FF-79A6-12063B161552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47054254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519681">
            <a:off x="3406865" y="1539615"/>
            <a:ext cx="12381193" cy="635052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1"/>
                </a:lnTo>
                <a:lnTo>
                  <a:pt x="0" y="9525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 rot="-207148">
            <a:off x="-2572623" y="-3460008"/>
            <a:ext cx="12381193" cy="6350520"/>
          </a:xfrm>
          <a:custGeom>
            <a:avLst/>
            <a:gdLst/>
            <a:ahLst/>
            <a:cxnLst/>
            <a:rect l="l" t="t" r="r" b="b"/>
            <a:pathLst>
              <a:path w="18571789" h="9525780">
                <a:moveTo>
                  <a:pt x="0" y="0"/>
                </a:moveTo>
                <a:lnTo>
                  <a:pt x="18571789" y="0"/>
                </a:lnTo>
                <a:lnTo>
                  <a:pt x="18571789" y="9525780"/>
                </a:lnTo>
                <a:lnTo>
                  <a:pt x="0" y="9525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/>
          <p:nvPr/>
        </p:nvGrpSpPr>
        <p:grpSpPr>
          <a:xfrm>
            <a:off x="9054158" y="733563"/>
            <a:ext cx="2626432" cy="523297"/>
            <a:chOff x="0" y="0"/>
            <a:chExt cx="863729" cy="2067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3729" cy="206735"/>
            </a:xfrm>
            <a:custGeom>
              <a:avLst/>
              <a:gdLst/>
              <a:ahLst/>
              <a:cxnLst/>
              <a:rect l="l" t="t" r="r" b="b"/>
              <a:pathLst>
                <a:path w="863729" h="206735">
                  <a:moveTo>
                    <a:pt x="103367" y="0"/>
                  </a:moveTo>
                  <a:lnTo>
                    <a:pt x="760362" y="0"/>
                  </a:lnTo>
                  <a:cubicBezTo>
                    <a:pt x="787776" y="0"/>
                    <a:pt x="814068" y="10890"/>
                    <a:pt x="833453" y="30276"/>
                  </a:cubicBezTo>
                  <a:cubicBezTo>
                    <a:pt x="852838" y="49661"/>
                    <a:pt x="863729" y="75953"/>
                    <a:pt x="863729" y="103367"/>
                  </a:cubicBezTo>
                  <a:lnTo>
                    <a:pt x="863729" y="103367"/>
                  </a:lnTo>
                  <a:cubicBezTo>
                    <a:pt x="863729" y="130782"/>
                    <a:pt x="852838" y="157074"/>
                    <a:pt x="833453" y="176459"/>
                  </a:cubicBezTo>
                  <a:cubicBezTo>
                    <a:pt x="814068" y="195844"/>
                    <a:pt x="787776" y="206735"/>
                    <a:pt x="760362" y="206735"/>
                  </a:cubicBezTo>
                  <a:lnTo>
                    <a:pt x="103367" y="206735"/>
                  </a:lnTo>
                  <a:cubicBezTo>
                    <a:pt x="75953" y="206735"/>
                    <a:pt x="49661" y="195844"/>
                    <a:pt x="30276" y="176459"/>
                  </a:cubicBezTo>
                  <a:cubicBezTo>
                    <a:pt x="10890" y="157074"/>
                    <a:pt x="0" y="130782"/>
                    <a:pt x="0" y="103367"/>
                  </a:cubicBezTo>
                  <a:lnTo>
                    <a:pt x="0" y="103367"/>
                  </a:lnTo>
                  <a:cubicBezTo>
                    <a:pt x="0" y="75953"/>
                    <a:pt x="10890" y="49661"/>
                    <a:pt x="30276" y="30276"/>
                  </a:cubicBezTo>
                  <a:cubicBezTo>
                    <a:pt x="49661" y="10890"/>
                    <a:pt x="75953" y="0"/>
                    <a:pt x="103367" y="0"/>
                  </a:cubicBez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3729" cy="2448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1680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91252" y="926735"/>
            <a:ext cx="160574" cy="1605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0D0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85325" y="1821550"/>
            <a:ext cx="1274115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LA SANT</a:t>
            </a:r>
            <a:r>
              <a:rPr lang="pt-PT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É</a:t>
            </a:r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 DES HOMMES COMPTE:</a:t>
            </a:r>
          </a:p>
          <a:p>
            <a:pPr algn="l"/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Des </a:t>
            </a:r>
            <a:r>
              <a:rPr lang="en-GB" sz="4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Neue Haas Grotesk Text Pro" panose="020B0504020202020204" pitchFamily="34" charset="0"/>
              </a:rPr>
              <a:t>é</a:t>
            </a:r>
            <a:r>
              <a:rPr lang="en-GB" sz="4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tapes</a:t>
            </a:r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 simples pour </a:t>
            </a:r>
            <a:r>
              <a:rPr lang="en-GB" sz="4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une</a:t>
            </a:r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 vie plus </a:t>
            </a:r>
          </a:p>
          <a:p>
            <a:pPr algn="l"/>
            <a:r>
              <a:rPr lang="en-GB" sz="48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forte et plus </a:t>
            </a:r>
            <a:r>
              <a:rPr lang="en-GB" sz="48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Neue Haas Grotesk Text Pro" panose="020B0504020202020204" pitchFamily="34" charset="0"/>
              </a:rPr>
              <a:t>saine</a:t>
            </a:r>
            <a:endParaRPr lang="en-GB" sz="4800" b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eue Haas Grotesk Text Pro" panose="020B05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66880" y="906293"/>
            <a:ext cx="2540203" cy="198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2051" y="766367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545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Website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5800" y="5742884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0B0F0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Contact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00" y="5967731"/>
            <a:ext cx="1747178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+258 84 788 0055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4500" y="5967731"/>
            <a:ext cx="2474913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chemeClr val="tx2"/>
                </a:solidFill>
                <a:latin typeface="Inter"/>
                <a:ea typeface="Inter"/>
                <a:cs typeface="Inter"/>
                <a:sym typeface="Inter"/>
              </a:rPr>
              <a:t>www.wellness-corporate.com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AA6C296-738D-F53A-66FD-87F0ED13C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8" y="564684"/>
            <a:ext cx="765639" cy="72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237DE5A8-5FB0-8E46-1191-D8407059D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03" y="4754292"/>
            <a:ext cx="2982130" cy="1593393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B8CA356-ADEE-9204-BE1E-28E937A8E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xmlns="" id="{8910CB42-FAAB-EB3E-BDE6-110692FA542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3D1C719-606E-8CD6-CD33-9073DD17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173F6EA4-A308-A24F-5EDA-30D64DEC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38224"/>
              </p:ext>
            </p:extLst>
          </p:nvPr>
        </p:nvGraphicFramePr>
        <p:xfrm>
          <a:off x="685799" y="1681696"/>
          <a:ext cx="11078111" cy="7891512"/>
        </p:xfrm>
        <a:graphic>
          <a:graphicData uri="http://schemas.openxmlformats.org/drawingml/2006/table">
            <a:tbl>
              <a:tblPr/>
              <a:tblGrid>
                <a:gridCol w="2651029">
                  <a:extLst>
                    <a:ext uri="{9D8B030D-6E8A-4147-A177-3AD203B41FA5}">
                      <a16:colId xmlns:a16="http://schemas.microsoft.com/office/drawing/2014/main" xmlns="" val="1926258026"/>
                    </a:ext>
                  </a:extLst>
                </a:gridCol>
                <a:gridCol w="2776296">
                  <a:extLst>
                    <a:ext uri="{9D8B030D-6E8A-4147-A177-3AD203B41FA5}">
                      <a16:colId xmlns:a16="http://schemas.microsoft.com/office/drawing/2014/main" xmlns="" val="3428682475"/>
                    </a:ext>
                  </a:extLst>
                </a:gridCol>
                <a:gridCol w="2804845">
                  <a:extLst>
                    <a:ext uri="{9D8B030D-6E8A-4147-A177-3AD203B41FA5}">
                      <a16:colId xmlns:a16="http://schemas.microsoft.com/office/drawing/2014/main" xmlns="" val="2135441505"/>
                    </a:ext>
                  </a:extLst>
                </a:gridCol>
                <a:gridCol w="2845941">
                  <a:extLst>
                    <a:ext uri="{9D8B030D-6E8A-4147-A177-3AD203B41FA5}">
                      <a16:colId xmlns:a16="http://schemas.microsoft.com/office/drawing/2014/main" xmlns="" val="3786877400"/>
                    </a:ext>
                  </a:extLst>
                </a:gridCol>
              </a:tblGrid>
              <a:tr h="2311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Enfance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Auto-examen</a:t>
                      </a: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Analyses</a:t>
                      </a:r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132302"/>
                  </a:ext>
                </a:extLst>
              </a:tr>
              <a:tr h="41450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parents doivent être sensibilisés à consulter rapidement en cas de douleur testiculaire aiguë.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Croissance : taille, poids, courbes de croissance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Numération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formule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sanguine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complète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 lipidique en cas de surpoids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211165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vaccinations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Troubles de la différenciation sexuelle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9333133"/>
                  </a:ext>
                </a:extLst>
              </a:tr>
              <a:tr h="67029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ralentissement scolaire peut indiquer des problèmes de vue ou des carences alimentaires.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Vérification de la présence des deux testicules dans le scrotum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8160341"/>
                  </a:ext>
                </a:extLst>
              </a:tr>
              <a:tr h="4545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Examens généraux : vue, audition, colonne vertébrale, démarche, cœur, santé bucco-dentaire.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9732597"/>
                  </a:ext>
                </a:extLst>
              </a:tr>
              <a:tr h="41450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á 40 </a:t>
                      </a:r>
                      <a:r>
                        <a:rPr lang="pt-PT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testiculaires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réguliers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mensuels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Tension artérielle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 annuel pour le cancer de la prostate à partir de 45 ans,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3273174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glycémie à jeun, 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Cholestérol sanguin : HDL et LDL, Dépistage du diabète si facteurs de risque présents, </a:t>
                      </a:r>
                    </a:p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unique de l'hépatite C, </a:t>
                      </a:r>
                    </a:p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 du VIH et de la syphilis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1416383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 des protéines urinaires, 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033856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2830477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4765577"/>
                  </a:ext>
                </a:extLst>
              </a:tr>
              <a:tr h="2234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pt-PT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20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mammaire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régulier</a:t>
                      </a:r>
                      <a:r>
                        <a:rPr lang="pt-P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pt-P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mensuel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Tension artérielle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 pour le cancer de la prostate, Cholestérol sanguin : HDL et LDL, Fonctions hépatiques et rénales, Test HbA1c pour le diabète tous les 3 ans, Tests thyroïdiens/Niveaux de vitamine D</a:t>
                      </a:r>
                    </a:p>
                    <a:p>
                      <a:pPr algn="ctr" fontAlgn="ctr"/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1032305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glycémie à jeun tous les 3 ans,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3376069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évaluation des protéines urinaires, 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2761390"/>
                  </a:ext>
                </a:extLst>
              </a:tr>
              <a:tr h="22343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toucher rectal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8844614"/>
                  </a:ext>
                </a:extLst>
              </a:tr>
              <a:tr h="23113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IMC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9298268"/>
                  </a:ext>
                </a:extLst>
              </a:tr>
            </a:tbl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2AB49DE8-9AEB-CD64-0B34-43D749AE4D02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5799" y="1113428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Prévention et examens de routine</a:t>
            </a:r>
            <a:endParaRPr lang="pt-PT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7107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2BF476-7D6B-41F9-5718-C9EF0425E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D6805735-C669-25D4-1DE6-D6BFEB2678E5}"/>
              </a:ext>
            </a:extLst>
          </p:cNvPr>
          <p:cNvSpPr txBox="1"/>
          <p:nvPr/>
        </p:nvSpPr>
        <p:spPr>
          <a:xfrm>
            <a:off x="685800" y="2026856"/>
            <a:ext cx="5304034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Autres examens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Coloscopies à partir de 45 ans tous les 5 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Tests plus récents : tests de sang occulte dans les selles et d’ADN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Dentaire tous les 6 mois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Examen de la vue tous les 2 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 test de dépistage de l’hépatite C à vie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Dépistage du cancer du poumon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Âge : 50 à 80 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Antécédents de consommation de 20 paquets-années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Fumeur actuel ou arrêt du tabac depuis moins de 15 ans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967A1552-A030-C65F-61D7-9E60B40E9260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166C7964-8E1A-F016-D0EE-7F55A9FF5B88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DDA27878-CCFE-EA04-BBE3-266C7B0F04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28645393-8CC0-DB36-B85C-F66852F01D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398F293-8716-AAC3-987C-C876CF408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CC1D35A4-5C85-C10A-ABF3-D108E5976FF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0BFCF5D3-5F13-46AA-DBD2-54587AB4F83B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23E83D-B4F9-F783-57F6-E1C5E958B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3335D99E-C559-6F12-D4AE-341C46961D75}"/>
              </a:ext>
            </a:extLst>
          </p:cNvPr>
          <p:cNvSpPr txBox="1"/>
          <p:nvPr/>
        </p:nvSpPr>
        <p:spPr>
          <a:xfrm>
            <a:off x="820737" y="6166312"/>
            <a:ext cx="2691374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Mouhamed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Cissé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– Urologist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B0BF2C40-F414-AE01-26AB-7CDB504B17B7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Prévention et examens de routine</a:t>
            </a: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xmlns="" id="{FC6877B8-7EC7-8E27-1277-D2AF16CDCD5B}"/>
              </a:ext>
            </a:extLst>
          </p:cNvPr>
          <p:cNvSpPr txBox="1"/>
          <p:nvPr/>
        </p:nvSpPr>
        <p:spPr>
          <a:xfrm>
            <a:off x="6202166" y="2018098"/>
            <a:ext cx="530403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Dépistage de l'ostéoporose uniquement en cas de présence de facteurs de risque 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prolongée de stéroïdes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Faible poids corporel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Tabagisme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Consommation excessive d'alcool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Fracture après 50 ans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Dépistage du cancer de la peau 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Examen annuel si :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Antécédents de cancer de la peau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Antécédents familiaux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Immunodéficience (par exemple, séropositivité)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Exposition au soleil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17918"/>
      </p:ext>
    </p:extLst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" name="Picture 2" descr="Men's Health and Wellness in Omaha, Nebraska • Strictly Business | Omaha">
            <a:extLst>
              <a:ext uri="{FF2B5EF4-FFF2-40B4-BE49-F238E27FC236}">
                <a16:creationId xmlns:a16="http://schemas.microsoft.com/office/drawing/2014/main" xmlns="" id="{04F3F83F-839D-FC91-7021-F2D8566A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8" y="1474675"/>
            <a:ext cx="3698114" cy="43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" y="2303066"/>
            <a:ext cx="823318" cy="9879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46535" y="2258660"/>
            <a:ext cx="2765128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Alimentation saine</a:t>
            </a:r>
          </a:p>
        </p:txBody>
      </p:sp>
      <p:sp>
        <p:nvSpPr>
          <p:cNvPr id="6" name="Text 2"/>
          <p:cNvSpPr/>
          <p:nvPr/>
        </p:nvSpPr>
        <p:spPr>
          <a:xfrm>
            <a:off x="1646535" y="2495068"/>
            <a:ext cx="5397203" cy="5607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 portions de fruits et légumes par jour :</a:t>
            </a:r>
          </a:p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Privilégiez les aliments naturels (carotte, tomate, </a:t>
            </a:r>
          </a:p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épinards, mangue, etc.), sources de protéines maigres.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63" y="3290987"/>
            <a:ext cx="823318" cy="98792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38143" y="3323407"/>
            <a:ext cx="1937246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Activité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physique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régulière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1646534" y="3604139"/>
            <a:ext cx="5397203" cy="26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150 minutes par semaine, au moins 30 minutes par jour, </a:t>
            </a:r>
          </a:p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une combinaison d'exercices.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3" y="4278908"/>
            <a:ext cx="823318" cy="9879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46535" y="4251914"/>
            <a:ext cx="1937246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Horaire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sommeil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646535" y="4478582"/>
            <a:ext cx="5397203" cy="7775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Visez 7 à 9 heures de sommeil de qualité par nuit.</a:t>
            </a:r>
          </a:p>
          <a:p>
            <a:pPr>
              <a:lnSpc>
                <a:spcPts val="2042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Essayez de maintenir un horaire de sommeil régulier.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3" y="5266830"/>
            <a:ext cx="823318" cy="98792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46534" y="5249606"/>
            <a:ext cx="2607965" cy="24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Examens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contrôles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réguliers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8"/>
          <p:cNvSpPr/>
          <p:nvPr/>
        </p:nvSpPr>
        <p:spPr>
          <a:xfrm>
            <a:off x="1646535" y="5693967"/>
            <a:ext cx="5397203" cy="26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42"/>
              </a:lnSpc>
            </a:pPr>
            <a:endParaRPr lang="en-US" sz="1292" dirty="0">
              <a:latin typeface="Quattrocento" panose="020205020300000004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6DA6FF-E71C-963F-DD82-B199EA96BD88}"/>
              </a:ext>
            </a:extLst>
          </p:cNvPr>
          <p:cNvSpPr txBox="1"/>
          <p:nvPr/>
        </p:nvSpPr>
        <p:spPr>
          <a:xfrm>
            <a:off x="1559389" y="5513058"/>
            <a:ext cx="6098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prévention et la détection précoce sont des piliers de la santé masculine.</a:t>
            </a:r>
            <a:endParaRPr lang="en-IN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xmlns="" id="{FC21C938-4A37-B7B5-86A0-56111C2EB15A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Actions concrètes : adopter des habitudes saines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B14DDCF8-4100-8984-AC1D-656FD4D807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32">
            <a:extLst>
              <a:ext uri="{FF2B5EF4-FFF2-40B4-BE49-F238E27FC236}">
                <a16:creationId xmlns:a16="http://schemas.microsoft.com/office/drawing/2014/main" xmlns="" id="{74993390-81B9-7AFF-97CF-0DDC0B7A5A88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28" name="TextBox 60">
            <a:extLst>
              <a:ext uri="{FF2B5EF4-FFF2-40B4-BE49-F238E27FC236}">
                <a16:creationId xmlns:a16="http://schemas.microsoft.com/office/drawing/2014/main" xmlns="" id="{A6D93E85-AFBB-07FD-C489-8E8959298CC1}"/>
              </a:ext>
            </a:extLst>
          </p:cNvPr>
          <p:cNvSpPr txBox="1"/>
          <p:nvPr/>
        </p:nvSpPr>
        <p:spPr>
          <a:xfrm>
            <a:off x="8327052" y="6302562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2480B24E-2F51-A6D4-51CE-F5C0E964D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8193" name="Retângulo 8192">
            <a:extLst>
              <a:ext uri="{FF2B5EF4-FFF2-40B4-BE49-F238E27FC236}">
                <a16:creationId xmlns:a16="http://schemas.microsoft.com/office/drawing/2014/main" xmlns="" id="{68B933FF-0343-730F-EA43-00B6C4B69B07}"/>
              </a:ext>
            </a:extLst>
          </p:cNvPr>
          <p:cNvSpPr/>
          <p:nvPr/>
        </p:nvSpPr>
        <p:spPr>
          <a:xfrm>
            <a:off x="10573407" y="6501143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xmlns="" id="{1FA62B99-B9ED-8208-93DA-B78B2323B3AA}"/>
              </a:ext>
            </a:extLst>
          </p:cNvPr>
          <p:cNvSpPr txBox="1"/>
          <p:nvPr/>
        </p:nvSpPr>
        <p:spPr>
          <a:xfrm>
            <a:off x="820737" y="6474664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2937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n's Health and Wellness in Omaha, Nebraska • Strictly Business | Omaha">
            <a:extLst>
              <a:ext uri="{FF2B5EF4-FFF2-40B4-BE49-F238E27FC236}">
                <a16:creationId xmlns:a16="http://schemas.microsoft.com/office/drawing/2014/main" xmlns="" id="{8446F0ED-A1B9-0E6A-2D31-5A1312A6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28" y="1474675"/>
            <a:ext cx="3698114" cy="43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"/>
          <p:cNvSpPr/>
          <p:nvPr/>
        </p:nvSpPr>
        <p:spPr>
          <a:xfrm>
            <a:off x="595015" y="1697137"/>
            <a:ext cx="6429970" cy="3542903"/>
          </a:xfrm>
          <a:prstGeom prst="roundRect">
            <a:avLst>
              <a:gd name="adj" fmla="val 71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sp>
        <p:nvSpPr>
          <p:cNvPr id="5" name="Shape 2"/>
          <p:cNvSpPr/>
          <p:nvPr/>
        </p:nvSpPr>
        <p:spPr>
          <a:xfrm>
            <a:off x="601365" y="1703487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ZA"/>
          </a:p>
        </p:txBody>
      </p:sp>
      <p:sp>
        <p:nvSpPr>
          <p:cNvPr id="6" name="Text 3"/>
          <p:cNvSpPr/>
          <p:nvPr/>
        </p:nvSpPr>
        <p:spPr>
          <a:xfrm>
            <a:off x="771327" y="1811834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Cardiovasculaire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: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3983137" y="1811834"/>
            <a:ext cx="3211810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Mangez sainement, faites de l'exercice, évitez de fumer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hape 5"/>
          <p:cNvSpPr/>
          <p:nvPr/>
        </p:nvSpPr>
        <p:spPr>
          <a:xfrm>
            <a:off x="607715" y="2409727"/>
            <a:ext cx="6417270" cy="48855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ZA"/>
          </a:p>
        </p:txBody>
      </p:sp>
      <p:sp>
        <p:nvSpPr>
          <p:cNvPr id="9" name="Text 6"/>
          <p:cNvSpPr/>
          <p:nvPr/>
        </p:nvSpPr>
        <p:spPr>
          <a:xfrm>
            <a:off x="771327" y="2539307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Cancers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masculins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4003279" y="2403378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Examens et auto-examens </a:t>
            </a:r>
          </a:p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réguliers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hape 8"/>
          <p:cNvSpPr/>
          <p:nvPr/>
        </p:nvSpPr>
        <p:spPr>
          <a:xfrm>
            <a:off x="601365" y="2952453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IN" sz="2000" dirty="0"/>
          </a:p>
        </p:txBody>
      </p:sp>
      <p:sp>
        <p:nvSpPr>
          <p:cNvPr id="12" name="Text 9"/>
          <p:cNvSpPr/>
          <p:nvPr/>
        </p:nvSpPr>
        <p:spPr>
          <a:xfrm>
            <a:off x="771327" y="3060800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Santé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mentale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3983137" y="3060799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Parlez-en et faites appel à un professionnel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01365" y="3712865"/>
            <a:ext cx="6417270" cy="76041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ZA"/>
          </a:p>
        </p:txBody>
      </p:sp>
      <p:sp>
        <p:nvSpPr>
          <p:cNvPr id="15" name="Text 12"/>
          <p:cNvSpPr/>
          <p:nvPr/>
        </p:nvSpPr>
        <p:spPr>
          <a:xfrm>
            <a:off x="771327" y="3821212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Prévention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générale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3983137" y="3821212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Mode de vie sain et bon sommeil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01365" y="4473278"/>
            <a:ext cx="6417270" cy="76041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ZA"/>
          </a:p>
        </p:txBody>
      </p:sp>
      <p:sp>
        <p:nvSpPr>
          <p:cNvPr id="18" name="Text 15"/>
          <p:cNvSpPr/>
          <p:nvPr/>
        </p:nvSpPr>
        <p:spPr>
          <a:xfrm>
            <a:off x="771327" y="4581625"/>
            <a:ext cx="2865537" cy="271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Suivi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médical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 16"/>
          <p:cNvSpPr/>
          <p:nvPr/>
        </p:nvSpPr>
        <p:spPr>
          <a:xfrm>
            <a:off x="3983137" y="4581624"/>
            <a:ext cx="2865537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Visites annuelles et tests de routine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17"/>
          <p:cNvSpPr/>
          <p:nvPr/>
        </p:nvSpPr>
        <p:spPr>
          <a:xfrm>
            <a:off x="771327" y="5512948"/>
            <a:ext cx="8286226" cy="5437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La santé masculine est un investissement personnel. Chaque geste compte pour une vie épanouie. Commencez à prendre soin de vous dès aujourd'hui.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xmlns="" id="{DF1FF0A3-7298-D7B0-A63F-F6833AD91EA3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Résumé : Agissez pour votre santé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395F2987-A4A5-C12D-3FC0-FDF36813F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32">
            <a:extLst>
              <a:ext uri="{FF2B5EF4-FFF2-40B4-BE49-F238E27FC236}">
                <a16:creationId xmlns:a16="http://schemas.microsoft.com/office/drawing/2014/main" xmlns="" id="{9BF0353E-CEAE-E2FE-F8FD-D17B83E1ADB1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27" name="TextBox 60">
            <a:extLst>
              <a:ext uri="{FF2B5EF4-FFF2-40B4-BE49-F238E27FC236}">
                <a16:creationId xmlns:a16="http://schemas.microsoft.com/office/drawing/2014/main" xmlns="" id="{0FA067FA-707E-7BE4-0EC8-531709A7F2E8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6A040299-4966-4EEA-0ECB-7F9263544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8A622756-C507-824A-C5B3-9528236DC525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68" name="TextBox 4">
            <a:extLst>
              <a:ext uri="{FF2B5EF4-FFF2-40B4-BE49-F238E27FC236}">
                <a16:creationId xmlns:a16="http://schemas.microsoft.com/office/drawing/2014/main" xmlns="" id="{FF9B17A8-B55C-E5FC-8955-F449B8A5450B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8846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1F1C30-8C91-7C5C-4723-E8BF92B7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032BD2F3-C87F-020C-3675-D204AAC72F3F}"/>
              </a:ext>
            </a:extLst>
          </p:cNvPr>
          <p:cNvSpPr txBox="1"/>
          <p:nvPr/>
        </p:nvSpPr>
        <p:spPr>
          <a:xfrm>
            <a:off x="685800" y="2083348"/>
            <a:ext cx="530403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Si vous avez des questions, veuillez contacter un médecin ou un urologue près de chez vous.</a:t>
            </a: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C7F4CB85-FC38-67AD-0340-339C315CC98F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4EE28673-B982-6486-9D86-7F6BFB5505E7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908F76E6-FA16-7162-BE12-C55B5AF3A1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523FE99-2550-8E82-E3F1-CCB87F9908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3EA6575-582C-0456-778C-928876E8F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3470855B-A177-EF37-9678-8907C66676CA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57FA002E-A823-F0F7-31E9-AD8E13C4DD94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2B8B533-065A-AAD7-3B5F-B62F220E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2050" name="Picture 2" descr="Blog – Primary care for men: Why it's so important to see a doctor (even  when you're not sick) | Main Line Health">
            <a:extLst>
              <a:ext uri="{FF2B5EF4-FFF2-40B4-BE49-F238E27FC236}">
                <a16:creationId xmlns:a16="http://schemas.microsoft.com/office/drawing/2014/main" xmlns="" id="{242CA906-5F60-1096-21FE-8A375F160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7"/>
          <a:stretch/>
        </p:blipFill>
        <p:spPr bwMode="auto">
          <a:xfrm>
            <a:off x="6096000" y="1987939"/>
            <a:ext cx="5815279" cy="31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CDC9412B-48E1-4E46-9ECC-DFE012B23586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Questions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FE8621DB-A512-62F4-26C6-D2E09407FEF0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Cissé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pt-PT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-</a:t>
            </a: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3351241601"/>
      </p:ext>
    </p:extLst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1F1C30-8C91-7C5C-4723-E8BF92B76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032BD2F3-C87F-020C-3675-D204AAC72F3F}"/>
              </a:ext>
            </a:extLst>
          </p:cNvPr>
          <p:cNvSpPr txBox="1"/>
          <p:nvPr/>
        </p:nvSpPr>
        <p:spPr>
          <a:xfrm>
            <a:off x="685800" y="2083348"/>
            <a:ext cx="530403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2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Si vous avez des doutes, veuillez contacter votre médecin ou votre urologue près de chez vous.</a:t>
            </a:r>
            <a:endParaRPr kumimoji="0" lang="pt-PT" altLang="pt-PT" sz="22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C7F4CB85-FC38-67AD-0340-339C315CC98F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4EE28673-B982-6486-9D86-7F6BFB5505E7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908F76E6-FA16-7162-BE12-C55B5AF3A13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523FE99-2550-8E82-E3F1-CCB87F9908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3EA6575-582C-0456-778C-928876E8F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3470855B-A177-EF37-9678-8907C66676CA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57FA002E-A823-F0F7-31E9-AD8E13C4DD94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2B8B533-065A-AAD7-3B5F-B62F220E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2050" name="Picture 2" descr="Blog – Primary care for men: Why it's so important to see a doctor (even  when you're not sick) | Main Line Health">
            <a:extLst>
              <a:ext uri="{FF2B5EF4-FFF2-40B4-BE49-F238E27FC236}">
                <a16:creationId xmlns:a16="http://schemas.microsoft.com/office/drawing/2014/main" xmlns="" id="{242CA906-5F60-1096-21FE-8A375F160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37"/>
          <a:stretch/>
        </p:blipFill>
        <p:spPr bwMode="auto">
          <a:xfrm>
            <a:off x="6096000" y="1987939"/>
            <a:ext cx="5815279" cy="31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CDC9412B-48E1-4E46-9ECC-DFE012B23586}"/>
              </a:ext>
            </a:extLst>
          </p:cNvPr>
          <p:cNvSpPr txBox="1"/>
          <p:nvPr/>
        </p:nvSpPr>
        <p:spPr>
          <a:xfrm>
            <a:off x="685799" y="1312364"/>
            <a:ext cx="958280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Questions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B91217F6-C084-622A-BB4D-E6A5AD337845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Kevin Ramsamy – Urologist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6F39E01-9455-5E6E-BA35-D324343DC4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2387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2E5A2E-5EB1-6704-C88B-E9041EA40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80F39B4-47A5-9FF5-9AA9-CB4088021DF6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Briser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le silence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366171B0-D3C0-E156-FF12-3D394BE46E98}"/>
              </a:ext>
            </a:extLst>
          </p:cNvPr>
          <p:cNvSpPr txBox="1"/>
          <p:nvPr/>
        </p:nvSpPr>
        <p:spPr>
          <a:xfrm>
            <a:off x="685800" y="2083348"/>
            <a:ext cx="54102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verpass Light" pitchFamily="34" charset="-122"/>
                <a:cs typeface="Overpass Light" pitchFamily="34" charset="-120"/>
              </a:rPr>
              <a:t>Changeons les perceptions et créons un environnement où la santé masculine est une priorité, sans honte ni hésitation.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ea typeface="Overpass Light" pitchFamily="34" charset="-122"/>
              <a:cs typeface="Overpass Light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verpass Light" pitchFamily="34" charset="-122"/>
                <a:cs typeface="Overpass Light" pitchFamily="34" charset="-120"/>
              </a:rPr>
              <a:t>Découvrez des stratégies et des perspectives pratiques pour aborder cet enjeu crucial.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3FEDE1D-EFC1-C6B6-8AF0-AA4D26AD82CA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1E655552-1C84-CE14-CA43-0DBF1BD1AB3E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C7530DC8-0A17-6FFB-FDA4-3A0A536604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C644CCBC-6D4C-5DD7-7AC8-0DFA6C55744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C557A08-A2A8-CB5E-F891-184989CAB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A0B14E3-6D2B-4250-EF3A-ABA051173181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A1D7390D-2945-2949-F07B-B5F4EEA05250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A57D15B-9830-778E-131A-5D0272761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19D68DA6-EBB6-3FDB-C2E3-0372B216D5BB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pic>
        <p:nvPicPr>
          <p:cNvPr id="2056" name="Picture 8" descr="Breaking The Silence: A Comprehensive Guide To Men's Health And Well-Being  2024 : BIGGZ, MR.: Amazon.com.au: Books">
            <a:extLst>
              <a:ext uri="{FF2B5EF4-FFF2-40B4-BE49-F238E27FC236}">
                <a16:creationId xmlns:a16="http://schemas.microsoft.com/office/drawing/2014/main" xmlns="" id="{6E9337D6-021A-7693-8E39-93AB75BB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34" y="1239610"/>
            <a:ext cx="3286871" cy="472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39527"/>
      </p:ext>
    </p:extLst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62E40B39-F965-9035-1816-8F55EBB483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4"/>
          <a:stretch>
            <a:fillRect/>
          </a:stretch>
        </p:blipFill>
        <p:spPr>
          <a:xfrm>
            <a:off x="6095999" y="1715585"/>
            <a:ext cx="6082685" cy="3344726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685800" y="1398077"/>
            <a:ext cx="5397896" cy="41542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ea typeface="Quattrocento" pitchFamily="34" charset="-122"/>
              <a:cs typeface="Quattrocento" pitchFamily="34" charset="-120"/>
            </a:endParaRP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En moyenne, les hommes vivent sept ans de moins que les femmes (en raison de facteurs biologiques et comportementaux).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Meurent plus souvent de maladies cardiaques à un plus jeune âge.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Occupent les emplois les plus dangereux.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Ont un taux de suicide plus élevé que les femmes.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Les maladies chroniques sont plus répandues.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Recourent moins souvent aux soins médicaux.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 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ea typeface="Quattrocento" pitchFamily="34" charset="-122"/>
                <a:cs typeface="Quattrocento" pitchFamily="34" charset="-120"/>
              </a:rPr>
              <a:t>https://ourworldindata.org/why-do-women-live-longer-than-men?utm_source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DB3F5B-C0E0-AD94-F52B-A84A416A6397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Faits sur la santé masculine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86E6E3-AC3A-27DB-F347-BC2EC0D8A6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2">
            <a:extLst>
              <a:ext uri="{FF2B5EF4-FFF2-40B4-BE49-F238E27FC236}">
                <a16:creationId xmlns:a16="http://schemas.microsoft.com/office/drawing/2014/main" xmlns="" id="{59E144FA-A30D-F8E1-DBAE-69366E753213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3F20DC6-1B60-373C-FECA-C3F33B38A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18" name="TextBox 60">
            <a:extLst>
              <a:ext uri="{FF2B5EF4-FFF2-40B4-BE49-F238E27FC236}">
                <a16:creationId xmlns:a16="http://schemas.microsoft.com/office/drawing/2014/main" xmlns="" id="{30EA904C-4720-3421-7332-ADEB79660D46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F884E36E-FBAD-212B-53B4-DE15ECC92FF8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381390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85800" y="2409168"/>
            <a:ext cx="5304034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Perception de force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Peur du diagnostic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Manque de temps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Inquiétudes et gêne liées à la confidentialité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Barrières culturelles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2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B1EF4C0D-A804-BE73-601B-B6D7E95FFA02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Pourquoi les hommes évitent les 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médecins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3074" name="Picture 2" descr="Why Do Men Avoid Going to the Doctor? - InsideHook">
            <a:extLst>
              <a:ext uri="{FF2B5EF4-FFF2-40B4-BE49-F238E27FC236}">
                <a16:creationId xmlns:a16="http://schemas.microsoft.com/office/drawing/2014/main" xmlns="" id="{45F60571-43A2-FBD1-4705-EBC36AA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291"/>
            <a:ext cx="5267826" cy="35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776243A9-1E46-6C62-DB73-978845A69EA2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354991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85800" y="2083348"/>
            <a:ext cx="6574222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Détection tardive des maladies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Aggravation des affections traitables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Impact sur la famille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dirty="0">
              <a:solidFill>
                <a:schemeClr val="tx1">
                  <a:lumMod val="50000"/>
                  <a:lumOff val="50000"/>
                </a:schemeClr>
              </a:solidFill>
              <a:ea typeface="Syne Bold" pitchFamily="34" charset="-122"/>
              <a:cs typeface="Syne Bold" pitchFamily="34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Syne Bold" pitchFamily="34" charset="-122"/>
                <a:cs typeface="Syne Bold" pitchFamily="34" charset="-120"/>
              </a:rPr>
              <a:t>Diminution de la qualité de vie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9AE4820E-9038-8C3B-94E4-A7468C272351}"/>
              </a:ext>
            </a:extLst>
          </p:cNvPr>
          <p:cNvSpPr txBox="1"/>
          <p:nvPr/>
        </p:nvSpPr>
        <p:spPr>
          <a:xfrm>
            <a:off x="685800" y="1312364"/>
            <a:ext cx="6369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Conséquences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de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l'évitement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médical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C6B7FD9-2496-9E99-D570-3F6303D00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16386" name="Picture 2" descr="Why Men Avoid health care – And How to Help Them Get It - accessHealth News">
            <a:extLst>
              <a:ext uri="{FF2B5EF4-FFF2-40B4-BE49-F238E27FC236}">
                <a16:creationId xmlns:a16="http://schemas.microsoft.com/office/drawing/2014/main" xmlns="" id="{0DF7EE8B-CF33-A5F3-627B-6B738959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33" y="1312364"/>
            <a:ext cx="5288467" cy="2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CEAAF110-B0A9-A969-8859-A8602776382E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180329364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/>
          <p:nvPr/>
        </p:nvSpPr>
        <p:spPr>
          <a:xfrm>
            <a:off x="685800" y="2204949"/>
            <a:ext cx="5524500" cy="3076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Âge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Facteurs génétiques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Obésité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Maladies chroniques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Tabagisme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Consommation excessive d'alcool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Consommation de drogues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Sédentarité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Anxiété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Dépression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918699" y="198328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17" name="Imagem 1">
            <a:extLst>
              <a:ext uri="{FF2B5EF4-FFF2-40B4-BE49-F238E27FC236}">
                <a16:creationId xmlns:a16="http://schemas.microsoft.com/office/drawing/2014/main" xmlns="" id="{FAA6C296-738D-F53A-66FD-87F0ED13C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4" y="-3355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B3F56C-716C-DA4F-C112-1FE595A01F7F}"/>
              </a:ext>
            </a:extLst>
          </p:cNvPr>
          <p:cNvSpPr txBox="1"/>
          <p:nvPr/>
        </p:nvSpPr>
        <p:spPr>
          <a:xfrm>
            <a:off x="685800" y="1312364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Les facteurs de risque qui 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influencent la santé des hommes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sp>
        <p:nvSpPr>
          <p:cNvPr id="5" name="TextBox 60">
            <a:extLst>
              <a:ext uri="{FF2B5EF4-FFF2-40B4-BE49-F238E27FC236}">
                <a16:creationId xmlns:a16="http://schemas.microsoft.com/office/drawing/2014/main" xmlns="" id="{610BB1D6-767A-BC87-6037-6DB76DD166D8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1D5468E-F373-5A64-3885-AE6A3B215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pic>
        <p:nvPicPr>
          <p:cNvPr id="4098" name="Picture 2" descr="Men's health risk factors concept linear illustration. Bad habits,  unhealthy lifestyle. Article, brochure, magazine page. Thin line icons with  text. P Stock Vector Image &amp; Art - Alamy">
            <a:extLst>
              <a:ext uri="{FF2B5EF4-FFF2-40B4-BE49-F238E27FC236}">
                <a16:creationId xmlns:a16="http://schemas.microsoft.com/office/drawing/2014/main" xmlns="" id="{9076866F-25DB-E168-0CD0-974F6FE48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2"/>
          <a:stretch>
            <a:fillRect/>
          </a:stretch>
        </p:blipFill>
        <p:spPr bwMode="auto">
          <a:xfrm>
            <a:off x="6023350" y="1349177"/>
            <a:ext cx="5482850" cy="40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ADF1A2DE-41EB-BD4D-9F94-FF25CEA1F2E9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353350896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6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FC4E3B-9727-6E9E-1083-9C77F99F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>
            <a:extLst>
              <a:ext uri="{FF2B5EF4-FFF2-40B4-BE49-F238E27FC236}">
                <a16:creationId xmlns:a16="http://schemas.microsoft.com/office/drawing/2014/main" xmlns="" id="{9F798AB2-4D58-0CEB-72FC-05FBA80F11A6}"/>
              </a:ext>
            </a:extLst>
          </p:cNvPr>
          <p:cNvSpPr txBox="1"/>
          <p:nvPr/>
        </p:nvSpPr>
        <p:spPr>
          <a:xfrm>
            <a:off x="646744" y="2292080"/>
            <a:ext cx="530403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pt-PT" sz="20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Facteurs de risque: 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Hypertension, dyslipidémie, stress chronique, sédentarité, tabagisme.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pt-PT" sz="20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Prévention: 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Activité physique régulière, alimentation équilibrée, bilans de santé annuels.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pt-PT" sz="20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Impact sur les hommes: </a:t>
            </a:r>
            <a:r>
              <a:rPr lang="fr-FR" altLang="pt-PT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principales causes de mortalité.</a:t>
            </a:r>
            <a:endParaRPr kumimoji="0" lang="pt-PT" altLang="pt-PT" sz="200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xmlns="" id="{32C83DA2-8848-4E43-517F-F5D8FF482998}"/>
              </a:ext>
            </a:extLst>
          </p:cNvPr>
          <p:cNvSpPr txBox="1"/>
          <p:nvPr/>
        </p:nvSpPr>
        <p:spPr>
          <a:xfrm>
            <a:off x="10149632" y="838807"/>
            <a:ext cx="1108918" cy="23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Neue Montreal"/>
                <a:ea typeface="Neue Montreal"/>
                <a:cs typeface="Neue Montreal"/>
                <a:sym typeface="Neue Montreal"/>
              </a:rPr>
              <a:t>Page 1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xmlns="" id="{EEE58F75-4D50-C356-0D46-714120638403}"/>
              </a:ext>
            </a:extLst>
          </p:cNvPr>
          <p:cNvGrpSpPr/>
          <p:nvPr/>
        </p:nvGrpSpPr>
        <p:grpSpPr>
          <a:xfrm>
            <a:off x="10415351" y="896315"/>
            <a:ext cx="160574" cy="160574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8EF2B316-61DA-429F-9C38-C669BF2A087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xmlns="" id="{473DB10F-6D46-904C-09CC-46B0858D69A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680"/>
                </a:lnSpc>
              </a:pPr>
              <a:endParaRPr sz="1200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D4E079-BF45-4A3B-6C80-1F38D1E8F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2">
            <a:extLst>
              <a:ext uri="{FF2B5EF4-FFF2-40B4-BE49-F238E27FC236}">
                <a16:creationId xmlns:a16="http://schemas.microsoft.com/office/drawing/2014/main" xmlns="" id="{D57B847D-FA33-AFDD-AB49-3A89529AF962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xmlns="" id="{4DECC148-5627-6F00-A415-A75F1F3A51F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A590479-02D4-D6FF-5E90-270735631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E0151504-6F92-D4EE-ACD7-B880994E0729}"/>
              </a:ext>
            </a:extLst>
          </p:cNvPr>
          <p:cNvSpPr txBox="1"/>
          <p:nvPr/>
        </p:nvSpPr>
        <p:spPr>
          <a:xfrm>
            <a:off x="646744" y="1783599"/>
            <a:ext cx="541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Les maladies cardiovasculaires au cœur du problème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6146" name="Picture 2" descr="Cardiovascular disease among young Indians: 4 lifestyle changes, diet tips  to avoid heart issues | Health - Hindustan Times">
            <a:extLst>
              <a:ext uri="{FF2B5EF4-FFF2-40B4-BE49-F238E27FC236}">
                <a16:creationId xmlns:a16="http://schemas.microsoft.com/office/drawing/2014/main" xmlns="" id="{1604EA9B-1441-A544-13F1-0258F793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364"/>
            <a:ext cx="5712019" cy="32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09A3682A-AE46-8F02-F79D-632EFFDB87EA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1521" y="963884"/>
            <a:ext cx="7940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Principaux problèmes de santé : les problèmes qui touchent les hommes</a:t>
            </a:r>
          </a:p>
        </p:txBody>
      </p:sp>
    </p:spTree>
    <p:extLst>
      <p:ext uri="{BB962C8B-B14F-4D97-AF65-F5344CB8AC3E}">
        <p14:creationId xmlns:p14="http://schemas.microsoft.com/office/powerpoint/2010/main" val="3535793625"/>
      </p:ext>
    </p:ext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631924" y="2694782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8" y="2719736"/>
            <a:ext cx="285056" cy="3562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36517" y="198749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Cancer de la prostate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136516" y="2392602"/>
            <a:ext cx="2478583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Fréquente après 50 ans. Un dépistage précoce améliore les résultats.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hape 4"/>
          <p:cNvSpPr/>
          <p:nvPr/>
        </p:nvSpPr>
        <p:spPr>
          <a:xfrm>
            <a:off x="3922812" y="2694782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385" y="2719736"/>
            <a:ext cx="285056" cy="3562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427404" y="198749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Testicule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Cancer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4427404" y="2392602"/>
            <a:ext cx="2478583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Affecte les hommes jeunes. Des auto-examens réguliers sont recommandés.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hape 7"/>
          <p:cNvSpPr/>
          <p:nvPr/>
        </p:nvSpPr>
        <p:spPr>
          <a:xfrm>
            <a:off x="631924" y="4389735"/>
            <a:ext cx="406202" cy="406202"/>
          </a:xfrm>
          <a:prstGeom prst="roundRect">
            <a:avLst>
              <a:gd name="adj" fmla="val 66673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Z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98" y="4414689"/>
            <a:ext cx="285056" cy="3562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36517" y="3682446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Barlow Bold" pitchFamily="34" charset="-122"/>
                <a:cs typeface="Barlow Bold" pitchFamily="34" charset="-120"/>
              </a:rPr>
              <a:t>Cancer colorectal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9"/>
          <p:cNvSpPr/>
          <p:nvPr/>
        </p:nvSpPr>
        <p:spPr>
          <a:xfrm>
            <a:off x="1136516" y="4087556"/>
            <a:ext cx="3131925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Le risque augmente avec l'âge. La coloscopie est un moyen efficace de dépistage.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10"/>
          <p:cNvSpPr/>
          <p:nvPr/>
        </p:nvSpPr>
        <p:spPr>
          <a:xfrm>
            <a:off x="549835" y="5204660"/>
            <a:ext cx="11295324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ea typeface="Montserrat" pitchFamily="34" charset="-122"/>
                <a:cs typeface="Montserrat" pitchFamily="34" charset="-120"/>
              </a:rPr>
              <a:t>Ces cancers nécessitent une attention particulière et des examens réguliers. Un dépistage précoce est essentiel à la réussite du traitement.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B526E570-2BCF-58FE-FD6C-EF41E9C18444}"/>
              </a:ext>
            </a:extLst>
          </p:cNvPr>
          <p:cNvSpPr txBox="1"/>
          <p:nvPr/>
        </p:nvSpPr>
        <p:spPr>
          <a:xfrm>
            <a:off x="631924" y="1050629"/>
            <a:ext cx="636984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Cancers spécifiques aux hommes: </a:t>
            </a:r>
          </a:p>
          <a:p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Neue Montreal"/>
                <a:cs typeface="Arial" panose="020B0604020202020204" pitchFamily="34" charset="0"/>
                <a:sym typeface="Neue Montreal"/>
              </a:rPr>
              <a:t>Soyez vigilants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Neue Montreal"/>
              <a:cs typeface="Arial" panose="020B0604020202020204" pitchFamily="34" charset="0"/>
              <a:sym typeface="Neue Montreal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18BD116-99F3-7AB6-9159-CB4B419553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" y="343574"/>
            <a:ext cx="765639" cy="72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32">
            <a:extLst>
              <a:ext uri="{FF2B5EF4-FFF2-40B4-BE49-F238E27FC236}">
                <a16:creationId xmlns:a16="http://schemas.microsoft.com/office/drawing/2014/main" xmlns="" id="{D86117B9-783D-09A7-A841-008797754A9F}"/>
              </a:ext>
            </a:extLst>
          </p:cNvPr>
          <p:cNvSpPr txBox="1"/>
          <p:nvPr/>
        </p:nvSpPr>
        <p:spPr>
          <a:xfrm>
            <a:off x="1181612" y="553115"/>
            <a:ext cx="2330499" cy="30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chemeClr val="tx2"/>
                </a:solidFill>
                <a:latin typeface="Trebuchet MS" panose="020B0603020202020204" pitchFamily="34" charset="0"/>
                <a:ea typeface="Neue Montreal Bold"/>
                <a:cs typeface="Neue Montreal Bold"/>
                <a:sym typeface="Neue Montreal Bold"/>
              </a:rPr>
              <a:t>wellness corp.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F19A827C-7E8B-BF92-FF3B-BF9F6D28A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821" y="-10737"/>
            <a:ext cx="2629261" cy="1404850"/>
          </a:xfrm>
          <a:prstGeom prst="rect">
            <a:avLst/>
          </a:prstGeom>
        </p:spPr>
      </p:pic>
      <p:sp>
        <p:nvSpPr>
          <p:cNvPr id="29" name="TextBox 60">
            <a:extLst>
              <a:ext uri="{FF2B5EF4-FFF2-40B4-BE49-F238E27FC236}">
                <a16:creationId xmlns:a16="http://schemas.microsoft.com/office/drawing/2014/main" xmlns="" id="{D067AE7C-7532-3ED3-21A4-05722CF0D81D}"/>
              </a:ext>
            </a:extLst>
          </p:cNvPr>
          <p:cNvSpPr txBox="1"/>
          <p:nvPr/>
        </p:nvSpPr>
        <p:spPr>
          <a:xfrm>
            <a:off x="8327051" y="6145208"/>
            <a:ext cx="31791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dirty="0">
                <a:solidFill>
                  <a:srgbClr val="0D0D0D"/>
                </a:solidFill>
                <a:latin typeface="Neue Montreal"/>
                <a:ea typeface="Neue Montreal"/>
                <a:cs typeface="Neue Montreal"/>
                <a:sym typeface="Neue Montreal"/>
              </a:rPr>
              <a:t>www.wellness-corporate.com</a:t>
            </a:r>
          </a:p>
        </p:txBody>
      </p:sp>
      <p:pic>
        <p:nvPicPr>
          <p:cNvPr id="8196" name="Picture 4" descr="5 health conditions that affect the Black community at higher rates">
            <a:extLst>
              <a:ext uri="{FF2B5EF4-FFF2-40B4-BE49-F238E27FC236}">
                <a16:creationId xmlns:a16="http://schemas.microsoft.com/office/drawing/2014/main" xmlns="" id="{176B8AD9-761B-E178-CFF1-3767BA7D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57" y="1351769"/>
            <a:ext cx="4577063" cy="30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E0EF57E3-2431-B5AC-8D51-D475F87EF6F1}"/>
              </a:ext>
            </a:extLst>
          </p:cNvPr>
          <p:cNvSpPr/>
          <p:nvPr/>
        </p:nvSpPr>
        <p:spPr>
          <a:xfrm>
            <a:off x="10573407" y="6432331"/>
            <a:ext cx="1618593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07" name="TextBox 4">
            <a:extLst>
              <a:ext uri="{FF2B5EF4-FFF2-40B4-BE49-F238E27FC236}">
                <a16:creationId xmlns:a16="http://schemas.microsoft.com/office/drawing/2014/main" xmlns="" id="{B98F479F-A123-8763-8B02-E17C35A03B90}"/>
              </a:ext>
            </a:extLst>
          </p:cNvPr>
          <p:cNvSpPr txBox="1"/>
          <p:nvPr/>
        </p:nvSpPr>
        <p:spPr>
          <a:xfrm>
            <a:off x="820737" y="6166312"/>
            <a:ext cx="2691374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Dr. Mouhamed Cissé – </a:t>
            </a:r>
            <a:r>
              <a:rPr lang="en-US" sz="1200" b="1" dirty="0" err="1">
                <a:solidFill>
                  <a:srgbClr val="0D0D0D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Urologue</a:t>
            </a:r>
            <a:endParaRPr lang="en-US" sz="1200" b="1" dirty="0">
              <a:solidFill>
                <a:srgbClr val="0D0D0D"/>
              </a:solidFill>
              <a:latin typeface="Neue Montreal Bold"/>
              <a:ea typeface="Neue Montreal Bold"/>
              <a:cs typeface="Neue Montreal Bold"/>
              <a:sym typeface="Neue Montreal Bold"/>
            </a:endParaRPr>
          </a:p>
        </p:txBody>
      </p:sp>
    </p:spTree>
    <p:extLst>
      <p:ext uri="{BB962C8B-B14F-4D97-AF65-F5344CB8AC3E}">
        <p14:creationId xmlns:p14="http://schemas.microsoft.com/office/powerpoint/2010/main" val="2963619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E2A2043192940BCF3467DEFE44B23" ma:contentTypeVersion="11" ma:contentTypeDescription="Create a new document." ma:contentTypeScope="" ma:versionID="f08c11c4f5545515943c94eb23884ff7">
  <xsd:schema xmlns:xsd="http://www.w3.org/2001/XMLSchema" xmlns:xs="http://www.w3.org/2001/XMLSchema" xmlns:p="http://schemas.microsoft.com/office/2006/metadata/properties" xmlns:ns2="7681f648-a15e-42d1-81c4-5ccf9839f7a1" xmlns:ns3="41fcb377-8e35-464f-b3b3-3091ce3fce80" targetNamespace="http://schemas.microsoft.com/office/2006/metadata/properties" ma:root="true" ma:fieldsID="2562f1cc477392a8e10624312a9d2e1b" ns2:_="" ns3:_="">
    <xsd:import namespace="7681f648-a15e-42d1-81c4-5ccf9839f7a1"/>
    <xsd:import namespace="41fcb377-8e35-464f-b3b3-3091ce3fc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1f648-a15e-42d1-81c4-5ccf9839f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dd95f4a-7a81-44c1-9411-f75b6931bf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cb377-8e35-464f-b3b3-3091ce3fce8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6c0c9fa-d075-4918-bf1f-7d5428d15d4a}" ma:internalName="TaxCatchAll" ma:showField="CatchAllData" ma:web="41fcb377-8e35-464f-b3b3-3091ce3fc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fcb377-8e35-464f-b3b3-3091ce3fce80" xsi:nil="true"/>
    <lcf76f155ced4ddcb4097134ff3c332f xmlns="7681f648-a15e-42d1-81c4-5ccf9839f7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B198FE-0D43-4196-8C11-E0697C0C225B}"/>
</file>

<file path=customXml/itemProps2.xml><?xml version="1.0" encoding="utf-8"?>
<ds:datastoreItem xmlns:ds="http://schemas.openxmlformats.org/officeDocument/2006/customXml" ds:itemID="{5FC0736C-E7AE-429F-82B9-759B34E65ECE}"/>
</file>

<file path=customXml/itemProps3.xml><?xml version="1.0" encoding="utf-8"?>
<ds:datastoreItem xmlns:ds="http://schemas.openxmlformats.org/officeDocument/2006/customXml" ds:itemID="{6C309102-CAE3-48F5-A496-ECB2867697BE}"/>
</file>

<file path=docProps/app.xml><?xml version="1.0" encoding="utf-8"?>
<Properties xmlns="http://schemas.openxmlformats.org/officeDocument/2006/extended-properties" xmlns:vt="http://schemas.openxmlformats.org/officeDocument/2006/docPropsVTypes">
  <TotalTime>11786</TotalTime>
  <Words>1690</Words>
  <Application>Microsoft Office PowerPoint</Application>
  <PresentationFormat>Ecrã Panorâmico</PresentationFormat>
  <Paragraphs>348</Paragraphs>
  <Slides>25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25</vt:i4>
      </vt:variant>
    </vt:vector>
  </HeadingPairs>
  <TitlesOfParts>
    <vt:vector size="40" baseType="lpstr">
      <vt:lpstr>Arial</vt:lpstr>
      <vt:lpstr>Barlow Bold</vt:lpstr>
      <vt:lpstr>Calibri</vt:lpstr>
      <vt:lpstr>Calibri Light</vt:lpstr>
      <vt:lpstr>Inter</vt:lpstr>
      <vt:lpstr>Montserrat</vt:lpstr>
      <vt:lpstr>Neue Haas Grotesk Text Pro</vt:lpstr>
      <vt:lpstr>Neue Montreal</vt:lpstr>
      <vt:lpstr>Neue Montreal Bold</vt:lpstr>
      <vt:lpstr>Nobile</vt:lpstr>
      <vt:lpstr>Overpass Light</vt:lpstr>
      <vt:lpstr>Quattrocento</vt:lpstr>
      <vt:lpstr>Syne Bold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 Irisa Trindade</dc:creator>
  <cp:lastModifiedBy>Conta Microsoft</cp:lastModifiedBy>
  <cp:revision>98</cp:revision>
  <dcterms:created xsi:type="dcterms:W3CDTF">2025-03-12T10:38:50Z</dcterms:created>
  <dcterms:modified xsi:type="dcterms:W3CDTF">2025-06-18T08:59:34Z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0x01010033DE2A2043192940BCF3467DEFE44B23</vt:lpwstr>
  </property>
</Properties>
</file>