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2" r:id="rId2"/>
    <p:sldId id="257" r:id="rId3"/>
    <p:sldId id="343" r:id="rId4"/>
    <p:sldId id="419" r:id="rId5"/>
    <p:sldId id="397" r:id="rId6"/>
    <p:sldId id="414" r:id="rId7"/>
    <p:sldId id="426" r:id="rId8"/>
    <p:sldId id="405" r:id="rId9"/>
    <p:sldId id="415" r:id="rId10"/>
    <p:sldId id="425" r:id="rId11"/>
    <p:sldId id="423" r:id="rId12"/>
    <p:sldId id="430" r:id="rId13"/>
    <p:sldId id="433" r:id="rId14"/>
    <p:sldId id="416" r:id="rId15"/>
    <p:sldId id="421" r:id="rId16"/>
    <p:sldId id="410" r:id="rId17"/>
    <p:sldId id="409" r:id="rId18"/>
    <p:sldId id="408" r:id="rId19"/>
    <p:sldId id="412" r:id="rId20"/>
    <p:sldId id="431" r:id="rId21"/>
    <p:sldId id="434" r:id="rId22"/>
    <p:sldId id="428" r:id="rId23"/>
    <p:sldId id="418" r:id="rId24"/>
    <p:sldId id="400" r:id="rId25"/>
    <p:sldId id="401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5" autoAdjust="0"/>
    <p:restoredTop sz="95529" autoAdjust="0"/>
  </p:normalViewPr>
  <p:slideViewPr>
    <p:cSldViewPr snapToGrid="0" showGuides="1">
      <p:cViewPr varScale="1">
        <p:scale>
          <a:sx n="116" d="100"/>
          <a:sy n="116" d="100"/>
        </p:scale>
        <p:origin x="584" y="1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D8FC-7DF1-493C-A031-ABC3DB23EA38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3A00-30E4-4322-8BBA-F7F3056BBC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903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244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F5F5-4E64-3DFA-5797-32C227202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1E8F0-B3D2-E1BA-E13B-99CFBEC53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B30BE-EB13-4E1B-1EE2-3D6E8CC75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F79B-4B5E-61F8-F285-973B7F62B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44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2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23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26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D36B-5A30-38F9-9ECA-9FA314F1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C0EA629-6E54-07F2-CA73-86707EE4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1E817A8-AD56-4E61-5AF9-5F82C3411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9F4961D-668A-0593-0CA9-DE730EED7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6517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49BA-D032-13D6-9183-4A40F338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0F62EBD-C43F-AF85-C4E4-3E0A7E49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6A32CE4-6016-6D6E-1B50-304AFB77E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85DCF31-6C73-D05A-914B-0D2BB99D4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23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2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64FAA-DF52-37AB-255A-7729331C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A05DA04-6D07-56BA-99BA-6885332E2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31BBFF1-397F-5E9A-B552-FAE23160F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CBD6EBA-B7A3-E79D-AB92-664738099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911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24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60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576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ADE9-853D-D124-AF75-14762093A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AB9BA-D551-68F8-0709-2FB93CF5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3A47C-8E46-96D6-2ECC-FE893B687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24529-CEB2-5B8A-0467-260376068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18208-C1BB-A561-D14D-F3AAB2D6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39DEA-1E4F-66AF-70FE-1DA9D7220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D15DCD-4590-10D5-ACB0-746217AE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80F3EE-3C91-410E-1B0E-B9E06BD8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16B70D9-B370-6F81-15A5-0B151CEA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0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DE480-0C80-8A0F-79AF-88881168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FFD02CA-D513-F824-1C55-CE9B140DE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4DA9B5E-8B5D-9DFD-90DA-44BD8986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24DA6C-A212-57BE-92F2-BE52F9CC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659B6D-5E6D-ED54-7BC3-3CDDEDF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216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56FD10-1EFE-AE37-3A9A-C2459CAB8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37F406A-FCE4-F578-00D0-B196476AC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1A089A-780A-D8C0-0DF0-F27A63A6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C4A1967-42B0-2D29-F98F-BC18B7DA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C9FC73-F38A-FC43-6B64-46846099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047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0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6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3D758-1407-4F53-6440-4921739E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9B6403-AFFA-C898-A02A-63BE0A10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50E80A-9273-FE2D-28D5-5073A2F6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174D516-9E25-4589-5C26-E5C91826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293FE1-D82B-7F39-DC54-1231DE72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05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1DB03-DC5E-A432-F62A-AD1A25DE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F3D7CE-D26C-47C9-F13B-626BEDCD5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351CD8-84F2-15B9-6D74-6E00E946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C7D39DC-0A3A-65F8-E576-0C339879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04F33C-0A11-6985-D606-78A760B1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7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B5910-3EC5-3863-767F-6E20476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EF623B-B824-285C-ABD9-64D401899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7E47CD0-0530-6EC6-1227-63721593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0626C2-34AC-6370-F471-6F772419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0F69851-01C0-C629-1B51-5F9B80DC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6BBB66-4EAF-5047-C78E-01D73BFA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35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0DAF6-9903-A2AE-C611-019A1084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AF57788-B293-01DA-6DD2-A8BE68B8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B3029F0-A499-1483-F643-A08D9B301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D2E0591-5383-3B89-D02E-830F5822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52638EB-A727-8454-904D-9729F9701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7F0608D-CACD-4689-2D8D-94C99211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C98F89B-40DD-9EEE-4A29-FA27CB0B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2259A5F-5461-BF5B-9E68-C2B66635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5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283BB-F509-4341-4060-835C9DDF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AA8A560-65F2-3B6A-42E7-86EE311C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21C400B-CD4D-B9CF-4DBA-9C4ED86F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B4CEA28-B42E-E104-980C-F197AAA3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56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EB5045B-B49D-47A6-F20F-AF713272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674EC80-B635-A13B-5E12-FEE8F253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8991E3B-5A7A-164B-7F10-01E92671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8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DC61D-F4EC-8DA9-5DF4-9E55CC1F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AC799-C0D3-B860-2F29-8265DC8B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3B97C13-DF1D-176B-C787-BC0FFB14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A899FD-8F65-013A-74B7-B32D0D74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0C09EB7-B841-05F5-3B57-B7379BEF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E524A27-4BB7-CB4E-FC23-69D8A64B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7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630C8-4D88-4AB7-4271-C49E5C74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721A757-DA7A-665C-EE95-9117A1930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1D8348-CB26-FC96-424C-562CDB389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7D7BE42-5859-EB1B-7848-2E61D835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318F9F4-47D9-94FA-C448-2D8588C6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7F3526-428B-C0CA-3142-17C4D92B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8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11FA812-6948-6472-09F8-FAEEC12A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41505FA-671F-D429-D30C-AB1342BD9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A37E6E-05C7-01F0-FC01-C26DC042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ED66-195A-4860-9B49-941668107FEF}" type="datetimeFigureOut">
              <a:rPr lang="pt-PT" smtClean="0"/>
              <a:t>16/06/25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9B27D3-64D2-73E7-D420-215988685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F5C9DA-1F01-8793-6237-1C5DB9A4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3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14C560-1E3B-B4FC-A8D1-92270A01A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0C8B-AA79-E079-84F9-3A848D5AC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DCBE489F-3410-5416-E5FD-38B52E601C06}"/>
              </a:ext>
            </a:extLst>
          </p:cNvPr>
          <p:cNvSpPr/>
          <p:nvPr/>
        </p:nvSpPr>
        <p:spPr>
          <a:xfrm>
            <a:off x="685800" y="1948560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Prostate Cancer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63178BA-A153-2FDD-F3F5-1F6B12BCB9F9}"/>
              </a:ext>
            </a:extLst>
          </p:cNvPr>
          <p:cNvSpPr/>
          <p:nvPr/>
        </p:nvSpPr>
        <p:spPr>
          <a:xfrm>
            <a:off x="700796" y="2267346"/>
            <a:ext cx="4890032" cy="1893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Second most common cancer in men. Second leading cause of cancer-related death. It is curable when diagnosed early.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7408A4C2-FA2F-50EB-E6AE-57907D45416C}"/>
              </a:ext>
            </a:extLst>
          </p:cNvPr>
          <p:cNvSpPr/>
          <p:nvPr/>
        </p:nvSpPr>
        <p:spPr>
          <a:xfrm>
            <a:off x="685800" y="3278163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Benign Hyperplasia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1AB1C57-A049-D373-AEA7-F2C0A5FCD14E}"/>
              </a:ext>
            </a:extLst>
          </p:cNvPr>
          <p:cNvSpPr/>
          <p:nvPr/>
        </p:nvSpPr>
        <p:spPr>
          <a:xfrm>
            <a:off x="698102" y="3588468"/>
            <a:ext cx="5397898" cy="914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age 50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The prevalence accelerates significantly. Elderly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(60 years or older):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BPH becomes almost universal at advanced ages.</a:t>
            </a: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05FEE94-E7F1-981E-42AA-3B7E339E18BD}"/>
              </a:ext>
            </a:extLst>
          </p:cNvPr>
          <p:cNvSpPr/>
          <p:nvPr/>
        </p:nvSpPr>
        <p:spPr>
          <a:xfrm>
            <a:off x="698102" y="4673457"/>
            <a:ext cx="239037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Prostatitis</a:t>
            </a: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24B0D444-EABE-064B-3CA0-3331B47B94EC}"/>
              </a:ext>
            </a:extLst>
          </p:cNvPr>
          <p:cNvSpPr/>
          <p:nvPr/>
        </p:nvSpPr>
        <p:spPr>
          <a:xfrm>
            <a:off x="685800" y="4976316"/>
            <a:ext cx="5575599" cy="1048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Causes persistent pain and discomfort in the male pelvic region. Affects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8% to 16%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men globally. More common in young men.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5E1A1C-C386-15CB-2945-C9D9FE4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5" y="1312364"/>
            <a:ext cx="4815705" cy="46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21AC657-A0A9-5B88-77A2-A23BD282B28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Prostate Diseases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20F0005-63C7-28BA-8DB2-D0AD947F4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32">
            <a:extLst>
              <a:ext uri="{FF2B5EF4-FFF2-40B4-BE49-F238E27FC236}">
                <a16:creationId xmlns:a16="http://schemas.microsoft.com/office/drawing/2014/main" id="{30ADA299-495A-B391-0205-E070CFAEA639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7BF487A-05E0-EFB0-2A5A-B4817978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0AEC8786-EA3B-38FE-4352-DEB8C1A3F923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46B8B0BC-8FD2-4F6C-8FC7-5C6A793B08C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3872717-CEE0-FA43-A797-17EB7E07FB9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074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685800" y="1928567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Erectile Dysfunction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685800" y="2248403"/>
            <a:ext cx="5410200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50% of men over the age of 40 experience ED at some point in their lives.</a:t>
            </a: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685800" y="3197593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Premature Ejaculation</a:t>
            </a:r>
          </a:p>
        </p:txBody>
      </p:sp>
      <p:sp>
        <p:nvSpPr>
          <p:cNvPr id="11" name="Text 6"/>
          <p:cNvSpPr/>
          <p:nvPr/>
        </p:nvSpPr>
        <p:spPr>
          <a:xfrm>
            <a:off x="685800" y="3565302"/>
            <a:ext cx="5410200" cy="390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in 4 men experience it at some point in life.</a:t>
            </a:r>
          </a:p>
        </p:txBody>
      </p:sp>
      <p:sp>
        <p:nvSpPr>
          <p:cNvPr id="14" name="Text 8"/>
          <p:cNvSpPr/>
          <p:nvPr/>
        </p:nvSpPr>
        <p:spPr>
          <a:xfrm>
            <a:off x="699103" y="4091043"/>
            <a:ext cx="239037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Male Infertility</a:t>
            </a:r>
          </a:p>
        </p:txBody>
      </p:sp>
      <p:sp>
        <p:nvSpPr>
          <p:cNvPr id="15" name="Text 9"/>
          <p:cNvSpPr/>
          <p:nvPr/>
        </p:nvSpPr>
        <p:spPr>
          <a:xfrm>
            <a:off x="685800" y="4530247"/>
            <a:ext cx="5410200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is present in half of the cases when there is  difficulty in achieving pregnancy.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D4CE554-D564-757D-681F-DC5169CE06DD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Sexual Health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492B386-B122-1008-5088-7EEA60979716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13" name="TextBox 60">
            <a:extLst>
              <a:ext uri="{FF2B5EF4-FFF2-40B4-BE49-F238E27FC236}">
                <a16:creationId xmlns:a16="http://schemas.microsoft.com/office/drawing/2014/main" id="{3068727A-EB9F-6B1D-6319-77E85655015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008A826-B6AE-3092-BEAD-044C9DFF4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32">
            <a:extLst>
              <a:ext uri="{FF2B5EF4-FFF2-40B4-BE49-F238E27FC236}">
                <a16:creationId xmlns:a16="http://schemas.microsoft.com/office/drawing/2014/main" id="{E32D358A-B69C-C0F7-B020-666AC75F78B0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9C53273-E156-0625-7536-86224414C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9218" name="Picture 2" descr="Erectile Dysfunction (ED) | Steinberg Urology">
            <a:extLst>
              <a:ext uri="{FF2B5EF4-FFF2-40B4-BE49-F238E27FC236}">
                <a16:creationId xmlns:a16="http://schemas.microsoft.com/office/drawing/2014/main" id="{A81DF7AB-CC31-70A7-0FD7-BA499037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9455"/>
            <a:ext cx="5754414" cy="38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CF53FFFE-9D38-1019-F266-E1E7D20DD23B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311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F7CFA3-B03F-88DC-73E3-83D509890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94422D8C-0C4F-C875-15EF-4DC131CE8823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909A93-6793-8E4C-6B69-AF2B03DC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5FAA17-AAD0-49B6-A16D-65DDCC64DF82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C8037CF0-B5E7-B29C-6FDA-6AC576A4BB9E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E3C053-2292-3114-65DD-7A5C438DF82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484BA3-71A5-5991-2F01-DB9460FF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17" y="1312364"/>
            <a:ext cx="4531760" cy="4531760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884FE6A3-B58D-5B8B-508A-0BA1FBF3A3D4}"/>
              </a:ext>
            </a:extLst>
          </p:cNvPr>
          <p:cNvSpPr/>
          <p:nvPr/>
        </p:nvSpPr>
        <p:spPr>
          <a:xfrm>
            <a:off x="749861" y="1539342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Testosterone Definition: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AUA &lt; 300ng/dL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EAU &lt; 12 nmol/L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Testosterone causes: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Testicular production (primary Hypogonadism)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Testicle stimulation (secondary Hypogonadism)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Receptor dysfunction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Late Onset Hypogonadism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persistent symptoms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low testosterone. (idiopathic).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Testosterone Symptoms: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Sexual : Ejaculation and arousal, Low libido, Morning erections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: Decreased physical strength and energy,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Psychological, Low mood and motivation, Fatigue, Low concentration.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E31E45C-8D63-CA9E-983F-1A8ED868BE33}"/>
              </a:ext>
            </a:extLst>
          </p:cNvPr>
          <p:cNvSpPr txBox="1"/>
          <p:nvPr/>
        </p:nvSpPr>
        <p:spPr>
          <a:xfrm>
            <a:off x="668033" y="1024781"/>
            <a:ext cx="615678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Testosterone and Hormonal Health in Man </a:t>
            </a:r>
          </a:p>
        </p:txBody>
      </p:sp>
    </p:spTree>
    <p:extLst>
      <p:ext uri="{BB962C8B-B14F-4D97-AF65-F5344CB8AC3E}">
        <p14:creationId xmlns:p14="http://schemas.microsoft.com/office/powerpoint/2010/main" val="84839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B5D7-E2D2-9FB8-8CFD-CC30D1DA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BA2B14-B384-EA62-14AB-2297CB74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DD9DA3A0-0623-619A-CE95-C39EBF77CA75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F94D44-5BE6-388C-FE7C-5EFE8689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15284-1F4A-9E75-4650-E5D319BA1E8C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86867978-EE2A-9D0D-49CA-ED147E4CC3C1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6419F22-3425-5BAD-4595-455B031EB800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8659275D-E65A-A42C-1427-58019975013E}"/>
              </a:ext>
            </a:extLst>
          </p:cNvPr>
          <p:cNvSpPr/>
          <p:nvPr/>
        </p:nvSpPr>
        <p:spPr>
          <a:xfrm>
            <a:off x="646076" y="2078530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testosterone treatment: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Non-specific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Exercise, Stop chemical use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smoking, Diet, 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calorie., Weight loss., Treat underlying cause.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cardiac function, 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testosterone, 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Gonadotrophin therapy (fertility preservation).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87BBA77-B02F-FA42-580B-FF670A7CE17A}"/>
              </a:ext>
            </a:extLst>
          </p:cNvPr>
          <p:cNvSpPr txBox="1"/>
          <p:nvPr/>
        </p:nvSpPr>
        <p:spPr>
          <a:xfrm>
            <a:off x="685799" y="1312364"/>
            <a:ext cx="615678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Testosterone and Hormonal Health in Men </a:t>
            </a:r>
          </a:p>
        </p:txBody>
      </p:sp>
      <p:pic>
        <p:nvPicPr>
          <p:cNvPr id="2050" name="Picture 2" descr="Low testosterone symptoms: What are the early signs of low T?">
            <a:extLst>
              <a:ext uri="{FF2B5EF4-FFF2-40B4-BE49-F238E27FC236}">
                <a16:creationId xmlns:a16="http://schemas.microsoft.com/office/drawing/2014/main" id="{8AAB7274-05B1-CE30-C8F4-D07D0BFA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8066"/>
          <a:stretch>
            <a:fillRect/>
          </a:stretch>
        </p:blipFill>
        <p:spPr bwMode="auto">
          <a:xfrm>
            <a:off x="6433286" y="1926384"/>
            <a:ext cx="4949417" cy="38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9A8A77-7D77-1CBA-B805-AB1434DAE581}"/>
              </a:ext>
            </a:extLst>
          </p:cNvPr>
          <p:cNvSpPr txBox="1"/>
          <p:nvPr/>
        </p:nvSpPr>
        <p:spPr>
          <a:xfrm>
            <a:off x="7278136" y="1926384"/>
            <a:ext cx="32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LOW TESTOSTERONE SYMPTOMS</a:t>
            </a:r>
          </a:p>
        </p:txBody>
      </p:sp>
    </p:spTree>
    <p:extLst>
      <p:ext uri="{BB962C8B-B14F-4D97-AF65-F5344CB8AC3E}">
        <p14:creationId xmlns:p14="http://schemas.microsoft.com/office/powerpoint/2010/main" val="222444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16522"/>
            <a:ext cx="852190" cy="12685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93577" y="2016522"/>
            <a:ext cx="2574032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Depression Stigma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793577" y="2327473"/>
            <a:ext cx="5319217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Men often hesitate to express emotional suffering, delaying diagnosis. The lifetime prevalence is significant among men, reaching around 12% in some studies.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48521"/>
            <a:ext cx="852190" cy="12685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93577" y="3506961"/>
            <a:ext cx="2242741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Suicide Risk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736429" y="3830341"/>
            <a:ext cx="5319217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About 16 deaths per 100,000 men, compared to 7 deaths per 100,000 women.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902977"/>
            <a:ext cx="852190" cy="12685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36429" y="4994472"/>
            <a:ext cx="2242741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Chemical Dependency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736429" y="5305961"/>
            <a:ext cx="5319217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Men have a significantly higher rate of substance use disorders.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7160172" y="5305960"/>
            <a:ext cx="5031828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Mental health is often neglected in men. Recognizing symptoms and seeking help is vital.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F1CD5B4-23AA-4B64-F4C5-CAEB64A944AF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Men’s mental health: Break the silence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66386AF-9D75-BDB0-14E9-FE568A078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32">
            <a:extLst>
              <a:ext uri="{FF2B5EF4-FFF2-40B4-BE49-F238E27FC236}">
                <a16:creationId xmlns:a16="http://schemas.microsoft.com/office/drawing/2014/main" id="{B0593698-A669-E6BB-E79F-0BC6C4C36BC7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E9E8665-C97F-808E-5E1D-16320AA10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BCF73C56-FABF-5009-C2DF-A625599CB5DE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6BA2B819-0432-1ED9-886F-906CE5FEE7DC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0242" name="Picture 2" descr="Men Are 4X More Likely - Mental Health Quote Poster">
            <a:extLst>
              <a:ext uri="{FF2B5EF4-FFF2-40B4-BE49-F238E27FC236}">
                <a16:creationId xmlns:a16="http://schemas.microsoft.com/office/drawing/2014/main" id="{4FAB9277-6012-C39B-F2A3-C27624E9C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21571" r="16396" b="22631"/>
          <a:stretch>
            <a:fillRect/>
          </a:stretch>
        </p:blipFill>
        <p:spPr bwMode="auto">
          <a:xfrm>
            <a:off x="7578588" y="1371716"/>
            <a:ext cx="3456785" cy="38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AADEF6E-AAA0-3023-02E9-907073555D51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673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97DF-49E4-41E9-F591-7B048E339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6EADED35-D340-51FE-CCB6-D9258DD8318F}"/>
              </a:ext>
            </a:extLst>
          </p:cNvPr>
          <p:cNvSpPr/>
          <p:nvPr/>
        </p:nvSpPr>
        <p:spPr>
          <a:xfrm>
            <a:off x="698104" y="1876848"/>
            <a:ext cx="5397896" cy="4498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urology ? 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medical/surgical specialty that treats diseases of the urinary tract in both men and women, as well as the male reproductive health.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urologist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diagnoses, treats, and prevents conditions affecting these systems.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areas of the urologist's focus in men’s health: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Prostate health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Male sexual function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Urinary tract diseases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 urology (congenital malformations, undescended testicle)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CB036-4234-1C62-5FBC-4ACC18CC9315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The Urologist’s Role in Male Health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B143ED-2418-A821-6AD9-9855370D0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DEF99359-57E9-CEBD-DC10-3F1E12E3F446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E2F326-86A4-294D-5389-1E628731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5061C01-044A-4923-D80B-74AF7A4C04C2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7DD90B91-F687-B1BF-A590-C3521B0C85DA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5362" name="Picture 2" descr="Top 10 Urology Facts You Need to Know | Ironwood Urology">
            <a:extLst>
              <a:ext uri="{FF2B5EF4-FFF2-40B4-BE49-F238E27FC236}">
                <a16:creationId xmlns:a16="http://schemas.microsoft.com/office/drawing/2014/main" id="{243C753C-67A1-A9B4-C4FA-E4659C9F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364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2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135925"/>
            <a:ext cx="6534807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Detect malformations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Identify bedwetting (enuresis)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Diagnose infections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Handle urological emergencies</a:t>
            </a:r>
            <a:endParaRPr lang="pt-PT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10" y="1312364"/>
            <a:ext cx="3205579" cy="459696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F7E5950-8E80-A0B1-26D1-C0A2008C78FC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The urologist’s role for children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169AF2-39AD-365C-9BED-65856058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2">
            <a:extLst>
              <a:ext uri="{FF2B5EF4-FFF2-40B4-BE49-F238E27FC236}">
                <a16:creationId xmlns:a16="http://schemas.microsoft.com/office/drawing/2014/main" id="{6642802F-299A-6021-BB70-E05C7EB31C3E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DE48B39B-53B2-DA21-418E-ACDECBD1C4EA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84A602-2E3D-835C-0E59-0AEBCE2D5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9D86609-B177-836F-BE4A-DE7748AFB86F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</p:spTree>
    <p:extLst>
      <p:ext uri="{BB962C8B-B14F-4D97-AF65-F5344CB8AC3E}">
        <p14:creationId xmlns:p14="http://schemas.microsoft.com/office/powerpoint/2010/main" val="2719829527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76755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Kidney diseases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Bladder disorders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Prostate issues (rectal exam, PSA testing, etc.)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Testicular diseases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Erectile dysfunction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Fertility problems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352" y="1394113"/>
            <a:ext cx="2876757" cy="431513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449DB4C-317B-3ADE-9ACD-7C31A254C42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The Urologist’s Role in Adulthood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30D062A-4243-A4E8-C440-C137488C827A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</p:spTree>
    <p:extLst>
      <p:ext uri="{BB962C8B-B14F-4D97-AF65-F5344CB8AC3E}">
        <p14:creationId xmlns:p14="http://schemas.microsoft.com/office/powerpoint/2010/main" val="2964455028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3040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4" name="Picture 2" descr="Urology in Men's Health | Prostate Health - Healix Hospitals">
            <a:extLst>
              <a:ext uri="{FF2B5EF4-FFF2-40B4-BE49-F238E27FC236}">
                <a16:creationId xmlns:a16="http://schemas.microsoft.com/office/drawing/2014/main" id="{EF05EB47-3103-12EB-7C15-B3E37371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364"/>
            <a:ext cx="5048670" cy="28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119427"/>
            <a:ext cx="5964837" cy="249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5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Seek immediate care for: </a:t>
            </a:r>
          </a:p>
          <a:p>
            <a:pPr>
              <a:lnSpc>
                <a:spcPts val="265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 marL="285750" indent="-285750">
              <a:lnSpc>
                <a:spcPts val="265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Blood in urine</a:t>
            </a:r>
          </a:p>
          <a:p>
            <a:pPr marL="285750" indent="-285750">
              <a:lnSpc>
                <a:spcPts val="265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Intense pain (kidney stones, testicular pain, etc.)</a:t>
            </a:r>
          </a:p>
          <a:p>
            <a:pPr marL="285750" indent="-285750">
              <a:lnSpc>
                <a:spcPts val="265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Urinary retention</a:t>
            </a:r>
          </a:p>
          <a:p>
            <a:pPr marL="285750" indent="-285750">
              <a:lnSpc>
                <a:spcPts val="265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65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Never delay seeking medical help in these cases.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9ECA95C-B367-F9F6-B25D-038504E28C25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When To See a Urologist Urgently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E61CD27-E2E7-415E-BCB7-C5BCB88664CC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</p:spTree>
    <p:extLst>
      <p:ext uri="{BB962C8B-B14F-4D97-AF65-F5344CB8AC3E}">
        <p14:creationId xmlns:p14="http://schemas.microsoft.com/office/powerpoint/2010/main" val="4067359278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26856"/>
            <a:ext cx="530403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 health check-up?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is it important?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should it be done?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F26A7B1-7320-7A56-03AC-9C80A1C84412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Understanding Medical Check-ups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15B3766-D7F2-11CA-0741-C6A4216E6857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14338" name="Picture 2" descr="Ready for your routine medical checkup? - Harvard Health">
            <a:extLst>
              <a:ext uri="{FF2B5EF4-FFF2-40B4-BE49-F238E27FC236}">
                <a16:creationId xmlns:a16="http://schemas.microsoft.com/office/drawing/2014/main" id="{19B624EE-8D66-E504-958D-315B7FF7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5211"/>
            <a:ext cx="5238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54254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19681">
            <a:off x="3406865" y="1539615"/>
            <a:ext cx="12381193" cy="635052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1"/>
                </a:lnTo>
                <a:lnTo>
                  <a:pt x="0" y="952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07148">
            <a:off x="-2572623" y="-3460008"/>
            <a:ext cx="12381193" cy="635052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0"/>
                </a:lnTo>
                <a:lnTo>
                  <a:pt x="0" y="952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054158" y="733563"/>
            <a:ext cx="2626432" cy="523297"/>
            <a:chOff x="0" y="0"/>
            <a:chExt cx="863729" cy="206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3729" cy="206735"/>
            </a:xfrm>
            <a:custGeom>
              <a:avLst/>
              <a:gdLst/>
              <a:ahLst/>
              <a:cxnLst/>
              <a:rect l="l" t="t" r="r" b="b"/>
              <a:pathLst>
                <a:path w="863729" h="206735">
                  <a:moveTo>
                    <a:pt x="103367" y="0"/>
                  </a:moveTo>
                  <a:lnTo>
                    <a:pt x="760362" y="0"/>
                  </a:lnTo>
                  <a:cubicBezTo>
                    <a:pt x="787776" y="0"/>
                    <a:pt x="814068" y="10890"/>
                    <a:pt x="833453" y="30276"/>
                  </a:cubicBezTo>
                  <a:cubicBezTo>
                    <a:pt x="852838" y="49661"/>
                    <a:pt x="863729" y="75953"/>
                    <a:pt x="863729" y="103367"/>
                  </a:cubicBezTo>
                  <a:lnTo>
                    <a:pt x="863729" y="103367"/>
                  </a:lnTo>
                  <a:cubicBezTo>
                    <a:pt x="863729" y="130782"/>
                    <a:pt x="852838" y="157074"/>
                    <a:pt x="833453" y="176459"/>
                  </a:cubicBezTo>
                  <a:cubicBezTo>
                    <a:pt x="814068" y="195844"/>
                    <a:pt x="787776" y="206735"/>
                    <a:pt x="76036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3729" cy="2448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91252" y="926735"/>
            <a:ext cx="160574" cy="1605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85325" y="1821550"/>
            <a:ext cx="1274115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MEN'S HEALTH MATTERS:</a:t>
            </a:r>
          </a:p>
          <a:p>
            <a:pPr algn="l"/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Simple steps to a stronger, </a:t>
            </a:r>
          </a:p>
          <a:p>
            <a:pPr algn="l"/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healthier life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66880" y="906293"/>
            <a:ext cx="254020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Ramsamy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 – Urologist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2051" y="766367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545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Website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8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Contact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00" y="5967731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+258 84788 0055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4500" y="5967731"/>
            <a:ext cx="2474913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www.wellness-corporate.com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A6C296-738D-F53A-66FD-87F0ED13C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8" y="564684"/>
            <a:ext cx="765639" cy="7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37DE5A8-5FB0-8E46-1191-D8407059D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03" y="4754292"/>
            <a:ext cx="2982130" cy="15933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B8CA356-ADEE-9204-BE1E-28E937A8E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8910CB42-FAAB-EB3E-BDE6-110692FA542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D1C719-606E-8CD6-CD33-9073DD17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73F6EA4-A308-A24F-5EDA-30D64DEC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26082"/>
              </p:ext>
            </p:extLst>
          </p:nvPr>
        </p:nvGraphicFramePr>
        <p:xfrm>
          <a:off x="685799" y="1681696"/>
          <a:ext cx="11078111" cy="4971144"/>
        </p:xfrm>
        <a:graphic>
          <a:graphicData uri="http://schemas.openxmlformats.org/drawingml/2006/table">
            <a:tbl>
              <a:tblPr/>
              <a:tblGrid>
                <a:gridCol w="2651029">
                  <a:extLst>
                    <a:ext uri="{9D8B030D-6E8A-4147-A177-3AD203B41FA5}">
                      <a16:colId xmlns:a16="http://schemas.microsoft.com/office/drawing/2014/main" val="1926258026"/>
                    </a:ext>
                  </a:extLst>
                </a:gridCol>
                <a:gridCol w="2776296">
                  <a:extLst>
                    <a:ext uri="{9D8B030D-6E8A-4147-A177-3AD203B41FA5}">
                      <a16:colId xmlns:a16="http://schemas.microsoft.com/office/drawing/2014/main" val="3428682475"/>
                    </a:ext>
                  </a:extLst>
                </a:gridCol>
                <a:gridCol w="2804845">
                  <a:extLst>
                    <a:ext uri="{9D8B030D-6E8A-4147-A177-3AD203B41FA5}">
                      <a16:colId xmlns:a16="http://schemas.microsoft.com/office/drawing/2014/main" val="2135441505"/>
                    </a:ext>
                  </a:extLst>
                </a:gridCol>
                <a:gridCol w="2845941">
                  <a:extLst>
                    <a:ext uri="{9D8B030D-6E8A-4147-A177-3AD203B41FA5}">
                      <a16:colId xmlns:a16="http://schemas.microsoft.com/office/drawing/2014/main" val="3786877400"/>
                    </a:ext>
                  </a:extLst>
                </a:gridCol>
              </a:tblGrid>
              <a:tr h="2311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Childhood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Bedside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32302"/>
                  </a:ext>
                </a:extLst>
              </a:tr>
              <a:tr h="4145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Parents aware to seek help for acute testicular pain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: height, weight, growth charts.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Lipid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overweight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11165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Vaccinations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Disorders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sexual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differentiation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33133"/>
                  </a:ext>
                </a:extLst>
              </a:tr>
              <a:tr h="67029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 school progress may suggest eyesight issue or dietary issues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 both testicles present in scrotum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160341"/>
                  </a:ext>
                </a:extLst>
              </a:tr>
              <a:tr h="454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exams : Eye, sight, hearing, spine, gait, heart, oral health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32597"/>
                  </a:ext>
                </a:extLst>
              </a:tr>
              <a:tr h="4145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20 - 40s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Regular/</a:t>
                      </a:r>
                      <a:r>
                        <a:rPr lang="pt-P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testicular </a:t>
                      </a:r>
                      <a:r>
                        <a:rPr lang="pt-P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Yearly PSA for prostate cancer from 35 years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73174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Fasting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Sugar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Cholesterol : HDL and LDL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16383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Urine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screening if risk factors present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3856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time Hepatitis C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30477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syphilis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765577"/>
                  </a:ext>
                </a:extLst>
              </a:tr>
              <a:tr h="2234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Regular/</a:t>
                      </a:r>
                      <a:r>
                        <a:rPr lang="pt-P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</a:t>
                      </a: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Pressure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 for prostate cancer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2305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Fasting Blood sugar every 3 years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Chlosterol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HDL and LDL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37606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Urine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761390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rectal exam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HbA1c test for diabetes every 3 years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844614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Thyroid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Vitamin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298268"/>
                  </a:ext>
                </a:extLst>
              </a:tr>
            </a:tbl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2AB49DE8-9AEB-CD64-0B34-43D749AE4D02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Prevention and routine exams</a:t>
            </a:r>
          </a:p>
        </p:txBody>
      </p:sp>
    </p:spTree>
    <p:extLst>
      <p:ext uri="{BB962C8B-B14F-4D97-AF65-F5344CB8AC3E}">
        <p14:creationId xmlns:p14="http://schemas.microsoft.com/office/powerpoint/2010/main" val="114055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F476-7D6B-41F9-5718-C9EF0425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D6805735-C669-25D4-1DE6-D6BFEB2678E5}"/>
              </a:ext>
            </a:extLst>
          </p:cNvPr>
          <p:cNvSpPr txBox="1"/>
          <p:nvPr/>
        </p:nvSpPr>
        <p:spPr>
          <a:xfrm>
            <a:off x="685800" y="2026856"/>
            <a:ext cx="5304034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tests: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Colonoscopies from age 45 years every 5 years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Newer tests: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fecal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Occult blood and stool DNA tests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Dental 6 monthly.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Eye exam every 2 years.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lifetime test for Hepatitis C.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 cancer screening: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 50 to 80 years old, and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 pack year history, and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Currently smoke or quit within 15 years.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967A1552-A030-C65F-61D7-9E60B40E9260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66C7964-8E1A-F016-D0EE-7F55A9FF5B88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DA27878-CCFE-EA04-BBE3-266C7B0F04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28645393-8CC0-DB36-B85C-F66852F01D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5398F293-8716-AAC3-987C-C876CF408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CC1D35A4-5C85-C10A-ABF3-D108E5976FF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0BFCF5D3-5F13-46AA-DBD2-54587AB4F83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23E83D-B4F9-F783-57F6-E1C5E958B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335D99E-C559-6F12-D4AE-341C46961D75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0BF2C40-F414-AE01-26AB-7CDB504B17B7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Prevention and routine exams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FC6877B8-7EC7-8E27-1277-D2AF16CDCD5B}"/>
              </a:ext>
            </a:extLst>
          </p:cNvPr>
          <p:cNvSpPr txBox="1"/>
          <p:nvPr/>
        </p:nvSpPr>
        <p:spPr>
          <a:xfrm>
            <a:off x="6202166" y="2018098"/>
            <a:ext cx="5304034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Osteoporosis screening only if risk factors present: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 term steroid use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body weight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Smoking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Heavy alcohol use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Fracture after 50 years old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Skin Cancer screening: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Yearly check if: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Prior skin cancer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history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Immune compromise e.g., HIV positive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Sun exposure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9840"/>
      </p:ext>
    </p:extLst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2303066"/>
            <a:ext cx="823318" cy="9879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46535" y="2258660"/>
            <a:ext cx="2765128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Diet</a:t>
            </a:r>
          </a:p>
        </p:txBody>
      </p:sp>
      <p:sp>
        <p:nvSpPr>
          <p:cNvPr id="6" name="Text 2"/>
          <p:cNvSpPr/>
          <p:nvPr/>
        </p:nvSpPr>
        <p:spPr>
          <a:xfrm>
            <a:off x="1646535" y="2495068"/>
            <a:ext cx="5397203" cy="560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portions of fruits and vegetables per day : </a:t>
            </a:r>
          </a:p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Prioritize natural foods (carrot, tomato, </a:t>
            </a:r>
          </a:p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spinach, mango, etc.), sources of lean protein.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3290987"/>
            <a:ext cx="823318" cy="9879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38143" y="3323407"/>
            <a:ext cx="1937246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Regular Physical activity</a:t>
            </a:r>
          </a:p>
        </p:txBody>
      </p:sp>
      <p:sp>
        <p:nvSpPr>
          <p:cNvPr id="9" name="Text 4"/>
          <p:cNvSpPr/>
          <p:nvPr/>
        </p:nvSpPr>
        <p:spPr>
          <a:xfrm>
            <a:off x="1646534" y="3604139"/>
            <a:ext cx="5397203" cy="26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150 minutes per week, at least 30 minutes </a:t>
            </a:r>
          </a:p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per day, a combination of exercises..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3" y="4278908"/>
            <a:ext cx="823318" cy="9879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46535" y="4251914"/>
            <a:ext cx="1937246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Sleep Schedule</a:t>
            </a:r>
          </a:p>
        </p:txBody>
      </p:sp>
      <p:sp>
        <p:nvSpPr>
          <p:cNvPr id="12" name="Text 6"/>
          <p:cNvSpPr/>
          <p:nvPr/>
        </p:nvSpPr>
        <p:spPr>
          <a:xfrm>
            <a:off x="1646535" y="4478582"/>
            <a:ext cx="5397203" cy="777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Aim for 7 to 9 hours of quality sleep per night.</a:t>
            </a:r>
          </a:p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Try to maintain a regular sleep schedule.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3" y="5266830"/>
            <a:ext cx="823318" cy="98792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46534" y="5249606"/>
            <a:ext cx="2607965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Exams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Regular Check-ups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1646535" y="5693967"/>
            <a:ext cx="5397203" cy="26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endParaRPr lang="en-US" sz="1292" dirty="0">
              <a:latin typeface="Quattrocento" panose="0202050203000000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DA6FF-E71C-963F-DD82-B199EA96BD88}"/>
              </a:ext>
            </a:extLst>
          </p:cNvPr>
          <p:cNvSpPr txBox="1"/>
          <p:nvPr/>
        </p:nvSpPr>
        <p:spPr>
          <a:xfrm>
            <a:off x="1559389" y="5513058"/>
            <a:ext cx="609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and early detection are pillars of men's health.</a:t>
            </a:r>
            <a:endParaRPr lang="en-I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FC21C938-4A37-B7B5-86A0-56111C2EB15A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Practical Actions: Adopting Healthy Habits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B14DDCF8-4100-8984-AC1D-656FD4D807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32">
            <a:extLst>
              <a:ext uri="{FF2B5EF4-FFF2-40B4-BE49-F238E27FC236}">
                <a16:creationId xmlns:a16="http://schemas.microsoft.com/office/drawing/2014/main" id="{74993390-81B9-7AFF-97CF-0DDC0B7A5A88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A6D93E85-AFBB-07FD-C489-8E8959298CC1}"/>
              </a:ext>
            </a:extLst>
          </p:cNvPr>
          <p:cNvSpPr txBox="1"/>
          <p:nvPr/>
        </p:nvSpPr>
        <p:spPr>
          <a:xfrm>
            <a:off x="8327052" y="6302562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480B24E-2F51-A6D4-51CE-F5C0E964D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id="{A7644EB7-9C3E-6723-E32D-2F4F790236CC}"/>
              </a:ext>
            </a:extLst>
          </p:cNvPr>
          <p:cNvSpPr txBox="1"/>
          <p:nvPr/>
        </p:nvSpPr>
        <p:spPr>
          <a:xfrm>
            <a:off x="685799" y="6399064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8192" name="Picture 2" descr="Men's Health and Wellness in Omaha, Nebraska • Strictly Business | Omaha">
            <a:extLst>
              <a:ext uri="{FF2B5EF4-FFF2-40B4-BE49-F238E27FC236}">
                <a16:creationId xmlns:a16="http://schemas.microsoft.com/office/drawing/2014/main" id="{04F3F83F-839D-FC91-7021-F2D8566A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8" y="1474675"/>
            <a:ext cx="3698114" cy="43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tângulo 8192">
            <a:extLst>
              <a:ext uri="{FF2B5EF4-FFF2-40B4-BE49-F238E27FC236}">
                <a16:creationId xmlns:a16="http://schemas.microsoft.com/office/drawing/2014/main" id="{68B933FF-0343-730F-EA43-00B6C4B69B07}"/>
              </a:ext>
            </a:extLst>
          </p:cNvPr>
          <p:cNvSpPr/>
          <p:nvPr/>
        </p:nvSpPr>
        <p:spPr>
          <a:xfrm>
            <a:off x="10573407" y="6501143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37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595015" y="1697137"/>
            <a:ext cx="6429970" cy="3542903"/>
          </a:xfrm>
          <a:prstGeom prst="roundRect">
            <a:avLst>
              <a:gd name="adj" fmla="val 71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01365" y="1703487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771327" y="1811834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Cardiovascular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3983137" y="1811834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Eat healthy, exercise, avoid smoking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607715" y="2409727"/>
            <a:ext cx="6417270" cy="48855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71327" y="2539307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Male Cancers</a:t>
            </a:r>
          </a:p>
        </p:txBody>
      </p:sp>
      <p:sp>
        <p:nvSpPr>
          <p:cNvPr id="10" name="Text 7"/>
          <p:cNvSpPr/>
          <p:nvPr/>
        </p:nvSpPr>
        <p:spPr>
          <a:xfrm>
            <a:off x="4003279" y="2403378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Regular screenings and </a:t>
            </a:r>
          </a:p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self-exams.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hape 8"/>
          <p:cNvSpPr/>
          <p:nvPr/>
        </p:nvSpPr>
        <p:spPr>
          <a:xfrm>
            <a:off x="601365" y="2952453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IN" sz="2000" dirty="0"/>
          </a:p>
        </p:txBody>
      </p:sp>
      <p:sp>
        <p:nvSpPr>
          <p:cNvPr id="12" name="Text 9"/>
          <p:cNvSpPr/>
          <p:nvPr/>
        </p:nvSpPr>
        <p:spPr>
          <a:xfrm>
            <a:off x="771327" y="3060800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Mental Health </a:t>
            </a:r>
          </a:p>
        </p:txBody>
      </p:sp>
      <p:sp>
        <p:nvSpPr>
          <p:cNvPr id="13" name="Text 10"/>
          <p:cNvSpPr/>
          <p:nvPr/>
        </p:nvSpPr>
        <p:spPr>
          <a:xfrm>
            <a:off x="3983137" y="3060799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Speak up and seek professional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01365" y="3712865"/>
            <a:ext cx="6417270" cy="7604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71327" y="3821212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General prevention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3983137" y="3821212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Healthy lifestyle and good sleep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01365" y="4473278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71327" y="4581625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Medical follow-up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3983137" y="4581624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Annual visits and routine tests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5015" y="5431234"/>
            <a:ext cx="6429970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Men’s health is a personal investment. Every action counts toward a fulfilled life. Start taking care of yourself today.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DF1FF0A3-7298-D7B0-A63F-F6833AD91EA3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Summary: Take Action of Your Health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95F2987-A4A5-C12D-3FC0-FDF36813F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32">
            <a:extLst>
              <a:ext uri="{FF2B5EF4-FFF2-40B4-BE49-F238E27FC236}">
                <a16:creationId xmlns:a16="http://schemas.microsoft.com/office/drawing/2014/main" id="{9BF0353E-CEAE-E2FE-F8FD-D17B83E1ADB1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27" name="TextBox 60">
            <a:extLst>
              <a:ext uri="{FF2B5EF4-FFF2-40B4-BE49-F238E27FC236}">
                <a16:creationId xmlns:a16="http://schemas.microsoft.com/office/drawing/2014/main" id="{0FA067FA-707E-7BE4-0EC8-531709A7F2E8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A040299-4966-4EEA-0ECB-7F926354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F76029B5-837D-239D-5D64-CADC5BD1F17C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7170" name="Picture 2" descr="Men's Health and Wellness in Omaha, Nebraska • Strictly Business | Omaha">
            <a:extLst>
              <a:ext uri="{FF2B5EF4-FFF2-40B4-BE49-F238E27FC236}">
                <a16:creationId xmlns:a16="http://schemas.microsoft.com/office/drawing/2014/main" id="{8446F0ED-A1B9-0E6A-2D31-5A1312A6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8" y="1474675"/>
            <a:ext cx="3698114" cy="43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8A622756-C507-824A-C5B3-9528236DC52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846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1C30-8C91-7C5C-4723-E8BF92B7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032BD2F3-C87F-020C-3675-D204AAC72F3F}"/>
              </a:ext>
            </a:extLst>
          </p:cNvPr>
          <p:cNvSpPr txBox="1"/>
          <p:nvPr/>
        </p:nvSpPr>
        <p:spPr>
          <a:xfrm>
            <a:off x="685800" y="2083348"/>
            <a:ext cx="53040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If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you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have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any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doubts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please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contact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your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physician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or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urologist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near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PT" altLang="pt-PT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you</a:t>
            </a: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</a:t>
            </a: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C7F4CB85-FC38-67AD-0340-339C315CC98F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EE28673-B982-6486-9D86-7F6BFB5505E7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08F76E6-FA16-7162-BE12-C55B5AF3A1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523FE99-2550-8E82-E3F1-CCB87F9908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63EA6575-582C-0456-778C-928876E8F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3470855B-A177-EF37-9678-8907C66676CA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57FA002E-A823-F0F7-31E9-AD8E13C4DD94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B8B533-065A-AAD7-3B5F-B62F220E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2050" name="Picture 2" descr="Blog – Primary care for men: Why it's so important to see a doctor (even  when you're not sick) | Main Line Health">
            <a:extLst>
              <a:ext uri="{FF2B5EF4-FFF2-40B4-BE49-F238E27FC236}">
                <a16:creationId xmlns:a16="http://schemas.microsoft.com/office/drawing/2014/main" id="{242CA906-5F60-1096-21FE-8A375F160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7"/>
          <a:stretch/>
        </p:blipFill>
        <p:spPr bwMode="auto">
          <a:xfrm>
            <a:off x="6096000" y="1987939"/>
            <a:ext cx="5815279" cy="31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DC9412B-48E1-4E46-9ECC-DFE012B23586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Questions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91217F6-C084-622A-BB4D-E6A5AD337845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</p:spTree>
    <p:extLst>
      <p:ext uri="{BB962C8B-B14F-4D97-AF65-F5344CB8AC3E}">
        <p14:creationId xmlns:p14="http://schemas.microsoft.com/office/powerpoint/2010/main" val="1374372387"/>
      </p:ext>
    </p:extLst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563C-43E1-20E1-405A-8F258A8E5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>
            <a:extLst>
              <a:ext uri="{FF2B5EF4-FFF2-40B4-BE49-F238E27FC236}">
                <a16:creationId xmlns:a16="http://schemas.microsoft.com/office/drawing/2014/main" id="{B3D28D04-3ED6-23BE-6A9A-E3B323387AFF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7F6847F-1A3A-18B6-9BCD-A4FFBA2B8DED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176601B-4BBA-9CFB-7772-04A70337D8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AB84E362-806C-DF2A-4F98-1FDACECC90C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108843E-3CEC-9ABD-7A7E-052A313D0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8C23A234-33A8-1A70-3B65-23A9225B9B99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810076-7602-5287-85A5-B08ABC44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3D9AE8B-A4B3-0578-D4FE-6ABF2215DDE7}"/>
              </a:ext>
            </a:extLst>
          </p:cNvPr>
          <p:cNvSpPr txBox="1"/>
          <p:nvPr/>
        </p:nvSpPr>
        <p:spPr>
          <a:xfrm>
            <a:off x="685800" y="2030959"/>
            <a:ext cx="6986701" cy="170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11067" dirty="0">
                <a:solidFill>
                  <a:srgbClr val="1F497D"/>
                </a:solidFill>
                <a:latin typeface="Neue Montreal"/>
                <a:ea typeface="Neue Montreal"/>
                <a:cs typeface="Neue Montreal"/>
                <a:sym typeface="Neue Montreal"/>
              </a:rPr>
              <a:t>Thank you!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F3DA744A-BB46-0807-CC07-B0FDADF471B5}"/>
              </a:ext>
            </a:extLst>
          </p:cNvPr>
          <p:cNvSpPr txBox="1"/>
          <p:nvPr/>
        </p:nvSpPr>
        <p:spPr>
          <a:xfrm>
            <a:off x="6858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Website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6E8D7EC3-275D-A311-AD50-B38B96962FD8}"/>
              </a:ext>
            </a:extLst>
          </p:cNvPr>
          <p:cNvSpPr txBox="1"/>
          <p:nvPr/>
        </p:nvSpPr>
        <p:spPr>
          <a:xfrm>
            <a:off x="685800" y="5967731"/>
            <a:ext cx="2474913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</a:pPr>
            <a:r>
              <a:rPr lang="en-US" sz="1200" dirty="0">
                <a:solidFill>
                  <a:srgbClr val="1F497D"/>
                </a:solidFill>
                <a:latin typeface="Inter"/>
                <a:ea typeface="Inter"/>
                <a:cs typeface="Inter"/>
                <a:sym typeface="Inter"/>
              </a:rPr>
              <a:t>www.wellness-corporate.com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39EA96BD-4E50-66B7-3A40-B9D53085EFDD}"/>
              </a:ext>
            </a:extLst>
          </p:cNvPr>
          <p:cNvGrpSpPr/>
          <p:nvPr/>
        </p:nvGrpSpPr>
        <p:grpSpPr>
          <a:xfrm>
            <a:off x="8577441" y="5287617"/>
            <a:ext cx="3458845" cy="650961"/>
            <a:chOff x="0" y="0"/>
            <a:chExt cx="863729" cy="20673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9A94178-4A7F-F404-CDC8-E31C23F21035}"/>
                </a:ext>
              </a:extLst>
            </p:cNvPr>
            <p:cNvSpPr/>
            <p:nvPr/>
          </p:nvSpPr>
          <p:spPr>
            <a:xfrm>
              <a:off x="0" y="0"/>
              <a:ext cx="863729" cy="206735"/>
            </a:xfrm>
            <a:custGeom>
              <a:avLst/>
              <a:gdLst/>
              <a:ahLst/>
              <a:cxnLst/>
              <a:rect l="l" t="t" r="r" b="b"/>
              <a:pathLst>
                <a:path w="863729" h="206735">
                  <a:moveTo>
                    <a:pt x="103367" y="0"/>
                  </a:moveTo>
                  <a:lnTo>
                    <a:pt x="760362" y="0"/>
                  </a:lnTo>
                  <a:cubicBezTo>
                    <a:pt x="787776" y="0"/>
                    <a:pt x="814068" y="10890"/>
                    <a:pt x="833453" y="30276"/>
                  </a:cubicBezTo>
                  <a:cubicBezTo>
                    <a:pt x="852838" y="49661"/>
                    <a:pt x="863729" y="75953"/>
                    <a:pt x="863729" y="103367"/>
                  </a:cubicBezTo>
                  <a:lnTo>
                    <a:pt x="863729" y="103367"/>
                  </a:lnTo>
                  <a:cubicBezTo>
                    <a:pt x="863729" y="130782"/>
                    <a:pt x="852838" y="157074"/>
                    <a:pt x="833453" y="176459"/>
                  </a:cubicBezTo>
                  <a:cubicBezTo>
                    <a:pt x="814068" y="195844"/>
                    <a:pt x="787776" y="206735"/>
                    <a:pt x="76036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2377FE82-810B-3B8C-364F-9FB05FD5D9D8}"/>
                </a:ext>
              </a:extLst>
            </p:cNvPr>
            <p:cNvSpPr txBox="1"/>
            <p:nvPr/>
          </p:nvSpPr>
          <p:spPr>
            <a:xfrm>
              <a:off x="0" y="-38100"/>
              <a:ext cx="863729" cy="2448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9">
            <a:extLst>
              <a:ext uri="{FF2B5EF4-FFF2-40B4-BE49-F238E27FC236}">
                <a16:creationId xmlns:a16="http://schemas.microsoft.com/office/drawing/2014/main" id="{6AEC2669-FBB0-6D5F-4C85-8692351FF734}"/>
              </a:ext>
            </a:extLst>
          </p:cNvPr>
          <p:cNvSpPr txBox="1"/>
          <p:nvPr/>
        </p:nvSpPr>
        <p:spPr>
          <a:xfrm>
            <a:off x="9032721" y="5513942"/>
            <a:ext cx="3088986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Kevin Ramsamy  – Urologist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A07E6090-7773-2752-8723-745062C9EA0C}"/>
              </a:ext>
            </a:extLst>
          </p:cNvPr>
          <p:cNvGrpSpPr/>
          <p:nvPr/>
        </p:nvGrpSpPr>
        <p:grpSpPr>
          <a:xfrm>
            <a:off x="8743230" y="5565482"/>
            <a:ext cx="160574" cy="160574"/>
            <a:chOff x="0" y="0"/>
            <a:chExt cx="812800" cy="812800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4760174-6670-0B8C-6954-D42311ECEB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A08AE1E-D691-6587-149C-11598BF4AB2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93B409F-0CD8-4C45-5C60-300D9BC2F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8440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5A2E-5EB1-6704-C88B-E9041EA4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80F39B4-47A5-9FF5-9AA9-CB4088021DF6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Break the Silence 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66171B0-D3C0-E156-FF12-3D394BE46E98}"/>
              </a:ext>
            </a:extLst>
          </p:cNvPr>
          <p:cNvSpPr txBox="1"/>
          <p:nvPr/>
        </p:nvSpPr>
        <p:spPr>
          <a:xfrm>
            <a:off x="685800" y="2083348"/>
            <a:ext cx="54102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verpass Light" pitchFamily="34" charset="-122"/>
                <a:cs typeface="Overpass Light" pitchFamily="34" charset="-120"/>
              </a:rPr>
              <a:t>Let’s change perceptions and create an environment where men’s health is a priority without shame or hesitation.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Overpass Light" pitchFamily="34" charset="-122"/>
              <a:cs typeface="Overpass Light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verpass Light" pitchFamily="34" charset="-122"/>
                <a:cs typeface="Overpass Light" pitchFamily="34" charset="-120"/>
              </a:rPr>
              <a:t>Discover practical strategies and perspectives to tackle this crucial issue.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3FEDE1D-EFC1-C6B6-8AF0-AA4D26AD82CA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E655552-1C84-CE14-CA43-0DBF1BD1AB3E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7530DC8-0A17-6FFB-FDA4-3A0A536604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C644CCBC-6D4C-5DD7-7AC8-0DFA6C5574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4C557A08-A2A8-CB5E-F891-184989CAB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A0B14E3-6D2B-4250-EF3A-ABA051173181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A1D7390D-2945-2949-F07B-B5F4EEA05250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57D15B-9830-778E-131A-5D027276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9D68DA6-EBB6-3FDB-C2E3-0372B216D5BB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2056" name="Picture 8" descr="Breaking The Silence: A Comprehensive Guide To Men's Health And Well-Being  2024 : BIGGZ, MR.: Amazon.com.au: Books">
            <a:extLst>
              <a:ext uri="{FF2B5EF4-FFF2-40B4-BE49-F238E27FC236}">
                <a16:creationId xmlns:a16="http://schemas.microsoft.com/office/drawing/2014/main" id="{6E9337D6-021A-7693-8E39-93AB75BB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4" y="1239610"/>
            <a:ext cx="3286871" cy="47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39527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98104" y="1715585"/>
            <a:ext cx="5741197" cy="4154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On average, Men: 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Live seven years less than women (due to biological and behavioral factors).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Die more often from heart disease at younger ages.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Hold the most dangerous jobs.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Have higher suicide rates than women.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Chronic illnesses are more prevalent.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Seek medical care less frequently.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3F5B-C0E0-AD94-F52B-A84A416A6397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Facts About Male Health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86E6E3-AC3A-27DB-F347-BC2EC0D8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59E144FA-A30D-F8E1-DBAE-69366E753213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F20DC6-1B60-373C-FECA-C3F33B38A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57A12C9-E0E9-F33B-6126-AFB2655D06D8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2E40B39-F965-9035-1816-8F55EBB483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44"/>
          <a:stretch>
            <a:fillRect/>
          </a:stretch>
        </p:blipFill>
        <p:spPr>
          <a:xfrm>
            <a:off x="6095999" y="1715585"/>
            <a:ext cx="6082685" cy="3344726"/>
          </a:xfrm>
          <a:prstGeom prst="rect">
            <a:avLst/>
          </a:prstGeom>
        </p:spPr>
      </p:pic>
      <p:sp>
        <p:nvSpPr>
          <p:cNvPr id="18" name="TextBox 60">
            <a:extLst>
              <a:ext uri="{FF2B5EF4-FFF2-40B4-BE49-F238E27FC236}">
                <a16:creationId xmlns:a16="http://schemas.microsoft.com/office/drawing/2014/main" id="{30EA904C-4720-3421-7332-ADEB79660D46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</p:spTree>
    <p:extLst>
      <p:ext uri="{BB962C8B-B14F-4D97-AF65-F5344CB8AC3E}">
        <p14:creationId xmlns:p14="http://schemas.microsoft.com/office/powerpoint/2010/main" val="381390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304034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Perception of strength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Fear of diagnosis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Lack of time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Privacy concerns and embarrassment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Cultural barriers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1EF4C0D-A804-BE73-601B-B6D7E95FFA02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Why Do Men Avoid Doctors?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25E092E-50DD-49CD-69A6-189514CA8AE1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3074" name="Picture 2" descr="Why Do Men Avoid Going to the Doctor? - InsideHook">
            <a:extLst>
              <a:ext uri="{FF2B5EF4-FFF2-40B4-BE49-F238E27FC236}">
                <a16:creationId xmlns:a16="http://schemas.microsoft.com/office/drawing/2014/main" id="{45F60571-43A2-FBD1-4705-EBC36AA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291"/>
            <a:ext cx="5267826" cy="35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54991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657422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Late detection of diseases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Worsening of treatable conditions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Impact on family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Decreased quality of life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AE4820E-9038-8C3B-94E4-A7468C27235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Consequences of Medical Avoidance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6B7FD9-2496-9E99-D570-3F6303D00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699747E-150A-6983-EC38-B61FE183A93A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16386" name="Picture 2" descr="Why Men Avoid health care – And How to Help Them Get It - accessHealth News">
            <a:extLst>
              <a:ext uri="{FF2B5EF4-FFF2-40B4-BE49-F238E27FC236}">
                <a16:creationId xmlns:a16="http://schemas.microsoft.com/office/drawing/2014/main" id="{0DF7EE8B-CF33-A5F3-627B-6B738959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3" y="1312364"/>
            <a:ext cx="5288467" cy="2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2936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/>
          <p:nvPr/>
        </p:nvSpPr>
        <p:spPr>
          <a:xfrm>
            <a:off x="685800" y="2241810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Genetic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Excessive alcohol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Drug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Sedentary lifestyle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918699" y="198328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7" name="Imagem 1">
            <a:extLst>
              <a:ext uri="{FF2B5EF4-FFF2-40B4-BE49-F238E27FC236}">
                <a16:creationId xmlns:a16="http://schemas.microsoft.com/office/drawing/2014/main" id="{FAA6C296-738D-F53A-66FD-87F0ED13C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4" y="-3355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3F56C-716C-DA4F-C112-1FE595A01F7F}"/>
              </a:ext>
            </a:extLst>
          </p:cNvPr>
          <p:cNvSpPr txBox="1"/>
          <p:nvPr/>
        </p:nvSpPr>
        <p:spPr>
          <a:xfrm>
            <a:off x="685800" y="1312364"/>
            <a:ext cx="523025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Risk Factors That Influence Men’s Health </a:t>
            </a:r>
          </a:p>
          <a:p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01F9A62-853B-C120-0145-7027C2970CE1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5" name="TextBox 60">
            <a:extLst>
              <a:ext uri="{FF2B5EF4-FFF2-40B4-BE49-F238E27FC236}">
                <a16:creationId xmlns:a16="http://schemas.microsoft.com/office/drawing/2014/main" id="{610BB1D6-767A-BC87-6037-6DB76DD166D8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D5468E-F373-5A64-3885-AE6A3B215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4098" name="Picture 2" descr="Men's health risk factors concept linear illustration. Bad habits,  unhealthy lifestyle. Article, brochure, magazine page. Thin line icons with  text. P Stock Vector Image &amp; Art - Alamy">
            <a:extLst>
              <a:ext uri="{FF2B5EF4-FFF2-40B4-BE49-F238E27FC236}">
                <a16:creationId xmlns:a16="http://schemas.microsoft.com/office/drawing/2014/main" id="{9076866F-25DB-E168-0CD0-974F6FE48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2"/>
          <a:stretch>
            <a:fillRect/>
          </a:stretch>
        </p:blipFill>
        <p:spPr bwMode="auto">
          <a:xfrm>
            <a:off x="6023350" y="1349177"/>
            <a:ext cx="5482850" cy="40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737099"/>
            <a:ext cx="530403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pt-PT" sz="20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Risk Factors: </a:t>
            </a:r>
            <a:r>
              <a:rPr lang="pt-PT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Hypertension, Dyslipidemia, Chronic stress, Sedentary lifestyle, Smoking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Prevention</a:t>
            </a:r>
            <a:r>
              <a:rPr lang="pt-PT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pt-PT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Regular physical activity, Balanced diet, Annual medical check-ups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Impact on men: </a:t>
            </a:r>
            <a:r>
              <a:rPr lang="en-US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leading causes of mortality</a:t>
            </a:r>
            <a:endParaRPr lang="pt-PT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PT" altLang="pt-PT" sz="20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0151504-6F92-D4EE-ACD7-B880994E0729}"/>
              </a:ext>
            </a:extLst>
          </p:cNvPr>
          <p:cNvSpPr txBox="1"/>
          <p:nvPr/>
        </p:nvSpPr>
        <p:spPr>
          <a:xfrm>
            <a:off x="685800" y="1852167"/>
            <a:ext cx="712991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Cardiovascular disease at the heart 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of the issue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10108A7-314A-8009-C865-BE031D8D7AA2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6146" name="Picture 2" descr="Cardiovascular disease among young Indians: 4 lifestyle changes, diet tips  to avoid heart issues | Health - Hindustan Times">
            <a:extLst>
              <a:ext uri="{FF2B5EF4-FFF2-40B4-BE49-F238E27FC236}">
                <a16:creationId xmlns:a16="http://schemas.microsoft.com/office/drawing/2014/main" id="{1604EA9B-1441-A544-13F1-0258F793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2870"/>
            <a:ext cx="5712019" cy="32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8977" y="1163280"/>
            <a:ext cx="6558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Health Issues That Affect Men </a:t>
            </a:r>
          </a:p>
        </p:txBody>
      </p:sp>
    </p:spTree>
    <p:extLst>
      <p:ext uri="{BB962C8B-B14F-4D97-AF65-F5344CB8AC3E}">
        <p14:creationId xmlns:p14="http://schemas.microsoft.com/office/powerpoint/2010/main" val="3535793625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31924" y="2694782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8" y="2719736"/>
            <a:ext cx="285056" cy="3562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36517" y="198749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rgbClr val="384653"/>
                </a:solidFill>
              </a:rPr>
              <a:t>Prostate Cancer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136516" y="2392602"/>
            <a:ext cx="2478583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Common after age 50. Early screening improves outcomes.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922812" y="2694782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385" y="2719736"/>
            <a:ext cx="285056" cy="3562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427404" y="198749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rgbClr val="384653"/>
                </a:solidFill>
              </a:rPr>
              <a:t>Testicular Cancer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4427404" y="2392602"/>
            <a:ext cx="2478583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Affects younger men. Regular self-exams recommended.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hape 7"/>
          <p:cNvSpPr/>
          <p:nvPr/>
        </p:nvSpPr>
        <p:spPr>
          <a:xfrm>
            <a:off x="631924" y="4389735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98" y="4414689"/>
            <a:ext cx="285056" cy="3562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36517" y="3682446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Barlow Bold" pitchFamily="34" charset="-122"/>
                <a:cs typeface="Barlow Bold" pitchFamily="34" charset="-120"/>
              </a:rPr>
              <a:t>Colorectal Cancer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1136516" y="4087556"/>
            <a:ext cx="247858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Risk increases with age. Colonoscopy is effective for screening.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10"/>
          <p:cNvSpPr/>
          <p:nvPr/>
        </p:nvSpPr>
        <p:spPr>
          <a:xfrm>
            <a:off x="549835" y="5204660"/>
            <a:ext cx="7103690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These cancers require special attention and regular check-ups. Early detection is key to successful treatment.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B526E570-2BCF-58FE-FD6C-EF41E9C18444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Male-Specific Cancers: Be Vigilant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18BD116-99F3-7AB6-9159-CB4B419553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32">
            <a:extLst>
              <a:ext uri="{FF2B5EF4-FFF2-40B4-BE49-F238E27FC236}">
                <a16:creationId xmlns:a16="http://schemas.microsoft.com/office/drawing/2014/main" id="{D86117B9-783D-09A7-A841-008797754A9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19A827C-7E8B-BF92-FF3B-BF9F6D28A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A4EF96CF-545F-22BD-0883-01A453B52A1F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sp>
        <p:nvSpPr>
          <p:cNvPr id="29" name="TextBox 60">
            <a:extLst>
              <a:ext uri="{FF2B5EF4-FFF2-40B4-BE49-F238E27FC236}">
                <a16:creationId xmlns:a16="http://schemas.microsoft.com/office/drawing/2014/main" id="{D067AE7C-7532-3ED3-21A4-05722CF0D81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8196" name="Picture 4" descr="5 health conditions that affect the Black community at higher rates">
            <a:extLst>
              <a:ext uri="{FF2B5EF4-FFF2-40B4-BE49-F238E27FC236}">
                <a16:creationId xmlns:a16="http://schemas.microsoft.com/office/drawing/2014/main" id="{176B8AD9-761B-E178-CFF1-3767BA7D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57" y="1351769"/>
            <a:ext cx="4577063" cy="30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E0EF57E3-2431-B5AC-8D51-D475F87EF6F1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361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E2A2043192940BCF3467DEFE44B23" ma:contentTypeVersion="11" ma:contentTypeDescription="Create a new document." ma:contentTypeScope="" ma:versionID="f08c11c4f5545515943c94eb23884ff7">
  <xsd:schema xmlns:xsd="http://www.w3.org/2001/XMLSchema" xmlns:xs="http://www.w3.org/2001/XMLSchema" xmlns:p="http://schemas.microsoft.com/office/2006/metadata/properties" xmlns:ns2="7681f648-a15e-42d1-81c4-5ccf9839f7a1" xmlns:ns3="41fcb377-8e35-464f-b3b3-3091ce3fce80" targetNamespace="http://schemas.microsoft.com/office/2006/metadata/properties" ma:root="true" ma:fieldsID="2562f1cc477392a8e10624312a9d2e1b" ns2:_="" ns3:_="">
    <xsd:import namespace="7681f648-a15e-42d1-81c4-5ccf9839f7a1"/>
    <xsd:import namespace="41fcb377-8e35-464f-b3b3-3091ce3fc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1f648-a15e-42d1-81c4-5ccf9839f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dd95f4a-7a81-44c1-9411-f75b6931bf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cb377-8e35-464f-b3b3-3091ce3fce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6c0c9fa-d075-4918-bf1f-7d5428d15d4a}" ma:internalName="TaxCatchAll" ma:showField="CatchAllData" ma:web="41fcb377-8e35-464f-b3b3-3091ce3fc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fcb377-8e35-464f-b3b3-3091ce3fce80" xsi:nil="true"/>
    <lcf76f155ced4ddcb4097134ff3c332f xmlns="7681f648-a15e-42d1-81c4-5ccf9839f7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F8BF9E-19E8-437F-A505-7AEB2188AE66}"/>
</file>

<file path=customXml/itemProps2.xml><?xml version="1.0" encoding="utf-8"?>
<ds:datastoreItem xmlns:ds="http://schemas.openxmlformats.org/officeDocument/2006/customXml" ds:itemID="{183590D3-CCBB-44A9-8122-E9B7AF80C9B9}"/>
</file>

<file path=customXml/itemProps3.xml><?xml version="1.0" encoding="utf-8"?>
<ds:datastoreItem xmlns:ds="http://schemas.openxmlformats.org/officeDocument/2006/customXml" ds:itemID="{5895B482-C887-429C-AEBC-0BDB414B6489}"/>
</file>

<file path=docProps/app.xml><?xml version="1.0" encoding="utf-8"?>
<Properties xmlns="http://schemas.openxmlformats.org/officeDocument/2006/extended-properties" xmlns:vt="http://schemas.openxmlformats.org/officeDocument/2006/docPropsVTypes">
  <TotalTime>11083</TotalTime>
  <Words>1638</Words>
  <Application>Microsoft Macintosh PowerPoint</Application>
  <PresentationFormat>Widescreen</PresentationFormat>
  <Paragraphs>353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Barlow Bold</vt:lpstr>
      <vt:lpstr>Calibri</vt:lpstr>
      <vt:lpstr>Calibri Light</vt:lpstr>
      <vt:lpstr>Inter</vt:lpstr>
      <vt:lpstr>Montserrat</vt:lpstr>
      <vt:lpstr>Neue Haas Grotesk Text Pro</vt:lpstr>
      <vt:lpstr>Neue Montreal</vt:lpstr>
      <vt:lpstr>Neue Montreal Bold</vt:lpstr>
      <vt:lpstr>Nobile</vt:lpstr>
      <vt:lpstr>Overpass Light</vt:lpstr>
      <vt:lpstr>Quattrocento</vt:lpstr>
      <vt:lpstr>Syne Bold</vt:lpstr>
      <vt:lpstr>Trebuchet MS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 Irisa Trindade</dc:creator>
  <cp:lastModifiedBy>Marcus Ross</cp:lastModifiedBy>
  <cp:revision>72</cp:revision>
  <dcterms:created xsi:type="dcterms:W3CDTF">2025-03-12T10:38:50Z</dcterms:created>
  <dcterms:modified xsi:type="dcterms:W3CDTF">2025-06-16T17:09:48Z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0x01010033DE2A2043192940BCF3467DEFE44B23</vt:lpwstr>
  </property>
</Properties>
</file>